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85" r:id="rId3"/>
    <p:sldId id="286" r:id="rId4"/>
    <p:sldId id="325" r:id="rId5"/>
    <p:sldId id="326" r:id="rId6"/>
    <p:sldId id="327" r:id="rId7"/>
    <p:sldId id="328" r:id="rId8"/>
    <p:sldId id="329" r:id="rId9"/>
    <p:sldId id="330" r:id="rId10"/>
    <p:sldId id="331" r:id="rId11"/>
    <p:sldId id="332" r:id="rId12"/>
    <p:sldId id="383" r:id="rId13"/>
    <p:sldId id="335" r:id="rId14"/>
    <p:sldId id="336"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4" r:id="rId60"/>
    <p:sldId id="385" r:id="rId61"/>
    <p:sldId id="386" r:id="rId62"/>
    <p:sldId id="387" r:id="rId63"/>
    <p:sldId id="390" r:id="rId64"/>
    <p:sldId id="388" r:id="rId65"/>
    <p:sldId id="389" r:id="rId66"/>
    <p:sldId id="391" r:id="rId67"/>
    <p:sldId id="392" r:id="rId68"/>
    <p:sldId id="393" r:id="rId69"/>
    <p:sldId id="394" r:id="rId70"/>
    <p:sldId id="39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底板白-英文大写4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10"/>
          <p:cNvPicPr>
            <a:picLocks noChangeAspect="1" noChangeArrowheads="1"/>
          </p:cNvPicPr>
          <p:nvPr/>
        </p:nvPicPr>
        <p:blipFill>
          <a:blip r:embed="rId3" cstate="print"/>
          <a:srcRect/>
          <a:stretch>
            <a:fillRect/>
          </a:stretch>
        </p:blipFill>
        <p:spPr bwMode="auto">
          <a:xfrm>
            <a:off x="6229350" y="3979863"/>
            <a:ext cx="2914650" cy="2878137"/>
          </a:xfrm>
          <a:prstGeom prst="rect">
            <a:avLst/>
          </a:prstGeom>
          <a:noFill/>
          <a:ln w="9525">
            <a:noFill/>
            <a:miter lim="800000"/>
            <a:headEnd/>
            <a:tailEnd/>
          </a:ln>
        </p:spPr>
      </p:pic>
      <p:pic>
        <p:nvPicPr>
          <p:cNvPr id="6" name="Picture 6" descr="图片5"/>
          <p:cNvPicPr>
            <a:picLocks noChangeAspect="1" noChangeArrowheads="1"/>
          </p:cNvPicPr>
          <p:nvPr/>
        </p:nvPicPr>
        <p:blipFill>
          <a:blip r:embed="rId4" cstate="print"/>
          <a:srcRect/>
          <a:stretch>
            <a:fillRect/>
          </a:stretch>
        </p:blipFill>
        <p:spPr bwMode="auto">
          <a:xfrm>
            <a:off x="8388350" y="179388"/>
            <a:ext cx="755650" cy="506412"/>
          </a:xfrm>
          <a:prstGeom prst="rect">
            <a:avLst/>
          </a:prstGeom>
          <a:noFill/>
          <a:ln w="9525">
            <a:noFill/>
            <a:miter lim="800000"/>
            <a:headEnd/>
            <a:tailEnd/>
          </a:ln>
        </p:spPr>
      </p:pic>
      <p:pic>
        <p:nvPicPr>
          <p:cNvPr id="7" name="Picture 7" descr="图片2"/>
          <p:cNvPicPr>
            <a:picLocks noChangeAspect="1" noChangeArrowheads="1"/>
          </p:cNvPicPr>
          <p:nvPr/>
        </p:nvPicPr>
        <p:blipFill>
          <a:blip r:embed="rId5" cstate="print"/>
          <a:srcRect/>
          <a:stretch>
            <a:fillRect/>
          </a:stretch>
        </p:blipFill>
        <p:spPr bwMode="auto">
          <a:xfrm>
            <a:off x="6134100" y="179388"/>
            <a:ext cx="755650" cy="506412"/>
          </a:xfrm>
          <a:prstGeom prst="rect">
            <a:avLst/>
          </a:prstGeom>
          <a:noFill/>
          <a:ln w="9525">
            <a:noFill/>
            <a:miter lim="800000"/>
            <a:headEnd/>
            <a:tailEnd/>
          </a:ln>
        </p:spPr>
      </p:pic>
      <p:pic>
        <p:nvPicPr>
          <p:cNvPr id="8" name="Picture 8" descr="图片1"/>
          <p:cNvPicPr>
            <a:picLocks noChangeAspect="1" noChangeArrowheads="1"/>
          </p:cNvPicPr>
          <p:nvPr/>
        </p:nvPicPr>
        <p:blipFill>
          <a:blip r:embed="rId6" cstate="print"/>
          <a:srcRect/>
          <a:stretch>
            <a:fillRect/>
          </a:stretch>
        </p:blipFill>
        <p:spPr bwMode="auto">
          <a:xfrm>
            <a:off x="5391150" y="179388"/>
            <a:ext cx="755650" cy="506412"/>
          </a:xfrm>
          <a:prstGeom prst="rect">
            <a:avLst/>
          </a:prstGeom>
          <a:noFill/>
          <a:ln w="9525">
            <a:noFill/>
            <a:miter lim="800000"/>
            <a:headEnd/>
            <a:tailEnd/>
          </a:ln>
        </p:spPr>
      </p:pic>
      <p:pic>
        <p:nvPicPr>
          <p:cNvPr id="9" name="Picture 9" descr="图片3"/>
          <p:cNvPicPr>
            <a:picLocks noChangeAspect="1" noChangeArrowheads="1"/>
          </p:cNvPicPr>
          <p:nvPr/>
        </p:nvPicPr>
        <p:blipFill>
          <a:blip r:embed="rId7" cstate="print"/>
          <a:srcRect/>
          <a:stretch>
            <a:fillRect/>
          </a:stretch>
        </p:blipFill>
        <p:spPr bwMode="auto">
          <a:xfrm>
            <a:off x="6889750" y="179388"/>
            <a:ext cx="755650" cy="506412"/>
          </a:xfrm>
          <a:prstGeom prst="rect">
            <a:avLst/>
          </a:prstGeom>
          <a:noFill/>
          <a:ln w="9525">
            <a:noFill/>
            <a:miter lim="800000"/>
            <a:headEnd/>
            <a:tailEnd/>
          </a:ln>
        </p:spPr>
      </p:pic>
      <p:pic>
        <p:nvPicPr>
          <p:cNvPr id="10" name="Picture 10" descr="图片4"/>
          <p:cNvPicPr>
            <a:picLocks noChangeAspect="1" noChangeArrowheads="1"/>
          </p:cNvPicPr>
          <p:nvPr/>
        </p:nvPicPr>
        <p:blipFill>
          <a:blip r:embed="rId8" cstate="print"/>
          <a:srcRect/>
          <a:stretch>
            <a:fillRect/>
          </a:stretch>
        </p:blipFill>
        <p:spPr bwMode="auto">
          <a:xfrm>
            <a:off x="7645400" y="179388"/>
            <a:ext cx="755650" cy="506412"/>
          </a:xfrm>
          <a:prstGeom prst="rect">
            <a:avLst/>
          </a:prstGeom>
          <a:noFill/>
          <a:ln w="9525">
            <a:noFill/>
            <a:miter lim="800000"/>
            <a:headEnd/>
            <a:tailEnd/>
          </a:ln>
        </p:spPr>
      </p:pic>
      <p:sp>
        <p:nvSpPr>
          <p:cNvPr id="109571" name="Rectangle 3"/>
          <p:cNvSpPr>
            <a:spLocks noGrp="1" noChangeArrowheads="1"/>
          </p:cNvSpPr>
          <p:nvPr>
            <p:ph type="ctrTitle"/>
          </p:nvPr>
        </p:nvSpPr>
        <p:spPr>
          <a:xfrm>
            <a:off x="685800" y="1798638"/>
            <a:ext cx="7772400" cy="1470025"/>
          </a:xfrm>
          <a:ln/>
        </p:spPr>
        <p:txBody>
          <a:bodyPr tIns="45720" anchor="ctr"/>
          <a:lstStyle>
            <a:lvl1pPr>
              <a:defRPr sz="4300"/>
            </a:lvl1pPr>
          </a:lstStyle>
          <a:p>
            <a:r>
              <a:rPr lang="zh-CN" altLang="en-US"/>
              <a:t>单击此处编辑母版标题样式</a:t>
            </a:r>
          </a:p>
        </p:txBody>
      </p:sp>
      <p:sp>
        <p:nvSpPr>
          <p:cNvPr id="109572" name="Rectangle 4"/>
          <p:cNvSpPr>
            <a:spLocks noGrp="1" noChangeArrowheads="1"/>
          </p:cNvSpPr>
          <p:nvPr>
            <p:ph type="subTitle" idx="1"/>
          </p:nvPr>
        </p:nvSpPr>
        <p:spPr>
          <a:xfrm>
            <a:off x="1371600" y="3957638"/>
            <a:ext cx="64008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79388"/>
            <a:ext cx="2286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179388"/>
            <a:ext cx="6705600" cy="6154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8"/>
            <a:ext cx="9144000" cy="61547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31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1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31800" y="1268413"/>
            <a:ext cx="8229600" cy="5065712"/>
          </a:xfrm>
        </p:spPr>
        <p:txBody>
          <a:bodyPr/>
          <a:lstStyle/>
          <a:p>
            <a:pPr lvl="0"/>
            <a:endParaRPr lang="zh-CN" altLang="en-US"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底板白-英文大写4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10"/>
          <p:cNvPicPr>
            <a:picLocks noChangeAspect="1" noChangeArrowheads="1"/>
          </p:cNvPicPr>
          <p:nvPr/>
        </p:nvPicPr>
        <p:blipFill>
          <a:blip r:embed="rId3" cstate="print"/>
          <a:srcRect/>
          <a:stretch>
            <a:fillRect/>
          </a:stretch>
        </p:blipFill>
        <p:spPr bwMode="auto">
          <a:xfrm>
            <a:off x="6229350" y="3979863"/>
            <a:ext cx="2914650" cy="2878137"/>
          </a:xfrm>
          <a:prstGeom prst="rect">
            <a:avLst/>
          </a:prstGeom>
          <a:noFill/>
          <a:ln w="9525">
            <a:noFill/>
            <a:miter lim="800000"/>
            <a:headEnd/>
            <a:tailEnd/>
          </a:ln>
        </p:spPr>
      </p:pic>
      <p:pic>
        <p:nvPicPr>
          <p:cNvPr id="6" name="Picture 6" descr="图片5"/>
          <p:cNvPicPr>
            <a:picLocks noChangeAspect="1" noChangeArrowheads="1"/>
          </p:cNvPicPr>
          <p:nvPr/>
        </p:nvPicPr>
        <p:blipFill>
          <a:blip r:embed="rId4" cstate="print"/>
          <a:srcRect/>
          <a:stretch>
            <a:fillRect/>
          </a:stretch>
        </p:blipFill>
        <p:spPr bwMode="auto">
          <a:xfrm>
            <a:off x="8388350" y="179388"/>
            <a:ext cx="755650" cy="506412"/>
          </a:xfrm>
          <a:prstGeom prst="rect">
            <a:avLst/>
          </a:prstGeom>
          <a:noFill/>
          <a:ln w="9525">
            <a:noFill/>
            <a:miter lim="800000"/>
            <a:headEnd/>
            <a:tailEnd/>
          </a:ln>
        </p:spPr>
      </p:pic>
      <p:pic>
        <p:nvPicPr>
          <p:cNvPr id="7" name="Picture 7" descr="图片2"/>
          <p:cNvPicPr>
            <a:picLocks noChangeAspect="1" noChangeArrowheads="1"/>
          </p:cNvPicPr>
          <p:nvPr/>
        </p:nvPicPr>
        <p:blipFill>
          <a:blip r:embed="rId5" cstate="print"/>
          <a:srcRect/>
          <a:stretch>
            <a:fillRect/>
          </a:stretch>
        </p:blipFill>
        <p:spPr bwMode="auto">
          <a:xfrm>
            <a:off x="6134100" y="179388"/>
            <a:ext cx="755650" cy="506412"/>
          </a:xfrm>
          <a:prstGeom prst="rect">
            <a:avLst/>
          </a:prstGeom>
          <a:noFill/>
          <a:ln w="9525">
            <a:noFill/>
            <a:miter lim="800000"/>
            <a:headEnd/>
            <a:tailEnd/>
          </a:ln>
        </p:spPr>
      </p:pic>
      <p:pic>
        <p:nvPicPr>
          <p:cNvPr id="8" name="Picture 8" descr="图片1"/>
          <p:cNvPicPr>
            <a:picLocks noChangeAspect="1" noChangeArrowheads="1"/>
          </p:cNvPicPr>
          <p:nvPr/>
        </p:nvPicPr>
        <p:blipFill>
          <a:blip r:embed="rId6" cstate="print"/>
          <a:srcRect/>
          <a:stretch>
            <a:fillRect/>
          </a:stretch>
        </p:blipFill>
        <p:spPr bwMode="auto">
          <a:xfrm>
            <a:off x="5391150" y="179388"/>
            <a:ext cx="755650" cy="506412"/>
          </a:xfrm>
          <a:prstGeom prst="rect">
            <a:avLst/>
          </a:prstGeom>
          <a:noFill/>
          <a:ln w="9525">
            <a:noFill/>
            <a:miter lim="800000"/>
            <a:headEnd/>
            <a:tailEnd/>
          </a:ln>
        </p:spPr>
      </p:pic>
      <p:pic>
        <p:nvPicPr>
          <p:cNvPr id="9" name="Picture 9" descr="图片3"/>
          <p:cNvPicPr>
            <a:picLocks noChangeAspect="1" noChangeArrowheads="1"/>
          </p:cNvPicPr>
          <p:nvPr/>
        </p:nvPicPr>
        <p:blipFill>
          <a:blip r:embed="rId7" cstate="print"/>
          <a:srcRect/>
          <a:stretch>
            <a:fillRect/>
          </a:stretch>
        </p:blipFill>
        <p:spPr bwMode="auto">
          <a:xfrm>
            <a:off x="6889750" y="179388"/>
            <a:ext cx="755650" cy="506412"/>
          </a:xfrm>
          <a:prstGeom prst="rect">
            <a:avLst/>
          </a:prstGeom>
          <a:noFill/>
          <a:ln w="9525">
            <a:noFill/>
            <a:miter lim="800000"/>
            <a:headEnd/>
            <a:tailEnd/>
          </a:ln>
        </p:spPr>
      </p:pic>
      <p:pic>
        <p:nvPicPr>
          <p:cNvPr id="10" name="Picture 10" descr="图片4"/>
          <p:cNvPicPr>
            <a:picLocks noChangeAspect="1" noChangeArrowheads="1"/>
          </p:cNvPicPr>
          <p:nvPr/>
        </p:nvPicPr>
        <p:blipFill>
          <a:blip r:embed="rId8" cstate="print"/>
          <a:srcRect/>
          <a:stretch>
            <a:fillRect/>
          </a:stretch>
        </p:blipFill>
        <p:spPr bwMode="auto">
          <a:xfrm>
            <a:off x="7645400" y="179388"/>
            <a:ext cx="755650" cy="506412"/>
          </a:xfrm>
          <a:prstGeom prst="rect">
            <a:avLst/>
          </a:prstGeom>
          <a:noFill/>
          <a:ln w="9525">
            <a:noFill/>
            <a:miter lim="800000"/>
            <a:headEnd/>
            <a:tailEnd/>
          </a:ln>
        </p:spPr>
      </p:pic>
      <p:sp>
        <p:nvSpPr>
          <p:cNvPr id="109571" name="Rectangle 3"/>
          <p:cNvSpPr>
            <a:spLocks noGrp="1" noChangeArrowheads="1"/>
          </p:cNvSpPr>
          <p:nvPr>
            <p:ph type="ctrTitle"/>
          </p:nvPr>
        </p:nvSpPr>
        <p:spPr>
          <a:xfrm>
            <a:off x="685800" y="1798638"/>
            <a:ext cx="7772400" cy="1470025"/>
          </a:xfrm>
          <a:ln/>
        </p:spPr>
        <p:txBody>
          <a:bodyPr tIns="45720" anchor="ctr"/>
          <a:lstStyle>
            <a:lvl1pPr>
              <a:defRPr sz="4300"/>
            </a:lvl1pPr>
          </a:lstStyle>
          <a:p>
            <a:r>
              <a:rPr lang="zh-CN" altLang="en-US"/>
              <a:t>单击此处编辑母版标题样式</a:t>
            </a:r>
          </a:p>
        </p:txBody>
      </p:sp>
      <p:sp>
        <p:nvSpPr>
          <p:cNvPr id="109572" name="Rectangle 4"/>
          <p:cNvSpPr>
            <a:spLocks noGrp="1" noChangeArrowheads="1"/>
          </p:cNvSpPr>
          <p:nvPr>
            <p:ph type="subTitle" idx="1"/>
          </p:nvPr>
        </p:nvSpPr>
        <p:spPr>
          <a:xfrm>
            <a:off x="1371600" y="3957638"/>
            <a:ext cx="64008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79388"/>
            <a:ext cx="2286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179388"/>
            <a:ext cx="6705600" cy="6154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8"/>
            <a:ext cx="9144000" cy="61547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31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1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31800" y="1268413"/>
            <a:ext cx="8229600" cy="5065712"/>
          </a:xfrm>
        </p:spPr>
        <p:txBody>
          <a:bodyPr/>
          <a:lstStyle/>
          <a:p>
            <a:pPr lvl="0"/>
            <a:endParaRPr lang="zh-CN" altLang="en-US" noProof="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3.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2" descr="ppt底板白-英文大写40"/>
          <p:cNvPicPr>
            <a:picLocks noChangeAspect="1" noChangeArrowheads="1"/>
          </p:cNvPicPr>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108547" name="Rectangle 3"/>
          <p:cNvSpPr>
            <a:spLocks noChangeArrowheads="1"/>
          </p:cNvSpPr>
          <p:nvPr/>
        </p:nvSpPr>
        <p:spPr bwMode="auto">
          <a:xfrm>
            <a:off x="287338" y="833438"/>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lgn="ctr" fontAlgn="base">
              <a:spcBef>
                <a:spcPct val="0"/>
              </a:spcBef>
              <a:spcAft>
                <a:spcPct val="0"/>
              </a:spcAft>
              <a:defRPr/>
            </a:pPr>
            <a:endParaRPr lang="zh-CN" altLang="en-US">
              <a:solidFill>
                <a:srgbClr val="133984"/>
              </a:solidFill>
            </a:endParaRPr>
          </a:p>
        </p:txBody>
      </p:sp>
      <p:sp>
        <p:nvSpPr>
          <p:cNvPr id="108548" name="Rectangle 4"/>
          <p:cNvSpPr>
            <a:spLocks noChangeArrowheads="1"/>
          </p:cNvSpPr>
          <p:nvPr/>
        </p:nvSpPr>
        <p:spPr bwMode="auto">
          <a:xfrm>
            <a:off x="4826000" y="6477000"/>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lgn="ctr" fontAlgn="base">
              <a:spcBef>
                <a:spcPct val="0"/>
              </a:spcBef>
              <a:spcAft>
                <a:spcPct val="0"/>
              </a:spcAft>
              <a:defRPr/>
            </a:pPr>
            <a:endParaRPr lang="zh-CN" altLang="en-US">
              <a:solidFill>
                <a:srgbClr val="133984"/>
              </a:solidFill>
            </a:endParaRPr>
          </a:p>
        </p:txBody>
      </p:sp>
      <p:sp>
        <p:nvSpPr>
          <p:cNvPr id="31749" name="Rectangle 5"/>
          <p:cNvSpPr>
            <a:spLocks noGrp="1" noChangeArrowheads="1"/>
          </p:cNvSpPr>
          <p:nvPr>
            <p:ph type="title"/>
          </p:nvPr>
        </p:nvSpPr>
        <p:spPr bwMode="auto">
          <a:xfrm>
            <a:off x="0" y="179388"/>
            <a:ext cx="9144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smtClean="0"/>
              <a:t>单击此处编辑母版标题样式</a:t>
            </a:r>
          </a:p>
        </p:txBody>
      </p:sp>
      <p:pic>
        <p:nvPicPr>
          <p:cNvPr id="31750" name="Picture 7" descr="10"/>
          <p:cNvPicPr>
            <a:picLocks noChangeAspect="1" noChangeArrowheads="1"/>
          </p:cNvPicPr>
          <p:nvPr userDrawn="1"/>
        </p:nvPicPr>
        <p:blipFill>
          <a:blip r:embed="rId20" cstate="print"/>
          <a:srcRect/>
          <a:stretch>
            <a:fillRect/>
          </a:stretch>
        </p:blipFill>
        <p:spPr bwMode="auto">
          <a:xfrm>
            <a:off x="6229350" y="3979863"/>
            <a:ext cx="2914650" cy="2878137"/>
          </a:xfrm>
          <a:prstGeom prst="rect">
            <a:avLst/>
          </a:prstGeom>
          <a:noFill/>
          <a:ln w="9525">
            <a:noFill/>
            <a:miter lim="800000"/>
            <a:headEnd/>
            <a:tailEnd/>
          </a:ln>
        </p:spPr>
      </p:pic>
      <p:sp>
        <p:nvSpPr>
          <p:cNvPr id="31751" name="Rectangle 6"/>
          <p:cNvSpPr>
            <a:spLocks noGrp="1" noChangeArrowheads="1"/>
          </p:cNvSpPr>
          <p:nvPr>
            <p:ph type="body" idx="1"/>
          </p:nvPr>
        </p:nvSpPr>
        <p:spPr bwMode="auto">
          <a:xfrm>
            <a:off x="431800" y="1268413"/>
            <a:ext cx="82296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21"/>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2" descr="ppt底板白-英文大写40"/>
          <p:cNvPicPr>
            <a:picLocks noChangeAspect="1" noChangeArrowheads="1"/>
          </p:cNvPicPr>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108547" name="Rectangle 3"/>
          <p:cNvSpPr>
            <a:spLocks noChangeArrowheads="1"/>
          </p:cNvSpPr>
          <p:nvPr/>
        </p:nvSpPr>
        <p:spPr bwMode="auto">
          <a:xfrm>
            <a:off x="287338" y="833438"/>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lgn="ctr" fontAlgn="base">
              <a:spcBef>
                <a:spcPct val="0"/>
              </a:spcBef>
              <a:spcAft>
                <a:spcPct val="0"/>
              </a:spcAft>
              <a:defRPr/>
            </a:pPr>
            <a:endParaRPr lang="zh-CN" altLang="en-US">
              <a:solidFill>
                <a:srgbClr val="133984"/>
              </a:solidFill>
            </a:endParaRPr>
          </a:p>
        </p:txBody>
      </p:sp>
      <p:sp>
        <p:nvSpPr>
          <p:cNvPr id="108548" name="Rectangle 4"/>
          <p:cNvSpPr>
            <a:spLocks noChangeArrowheads="1"/>
          </p:cNvSpPr>
          <p:nvPr/>
        </p:nvSpPr>
        <p:spPr bwMode="auto">
          <a:xfrm>
            <a:off x="4826000" y="6477000"/>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lgn="ctr" fontAlgn="base">
              <a:spcBef>
                <a:spcPct val="0"/>
              </a:spcBef>
              <a:spcAft>
                <a:spcPct val="0"/>
              </a:spcAft>
              <a:defRPr/>
            </a:pPr>
            <a:endParaRPr lang="zh-CN" altLang="en-US">
              <a:solidFill>
                <a:srgbClr val="133984"/>
              </a:solidFill>
            </a:endParaRPr>
          </a:p>
        </p:txBody>
      </p:sp>
      <p:sp>
        <p:nvSpPr>
          <p:cNvPr id="45061" name="Rectangle 5"/>
          <p:cNvSpPr>
            <a:spLocks noGrp="1" noChangeArrowheads="1"/>
          </p:cNvSpPr>
          <p:nvPr>
            <p:ph type="title"/>
          </p:nvPr>
        </p:nvSpPr>
        <p:spPr bwMode="auto">
          <a:xfrm>
            <a:off x="0" y="179388"/>
            <a:ext cx="9144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smtClean="0"/>
              <a:t>单击此处编辑母版标题样式</a:t>
            </a:r>
          </a:p>
        </p:txBody>
      </p:sp>
      <p:pic>
        <p:nvPicPr>
          <p:cNvPr id="45062" name="Picture 7" descr="10"/>
          <p:cNvPicPr>
            <a:picLocks noChangeAspect="1" noChangeArrowheads="1"/>
          </p:cNvPicPr>
          <p:nvPr userDrawn="1"/>
        </p:nvPicPr>
        <p:blipFill>
          <a:blip r:embed="rId20" cstate="print"/>
          <a:srcRect/>
          <a:stretch>
            <a:fillRect/>
          </a:stretch>
        </p:blipFill>
        <p:spPr bwMode="auto">
          <a:xfrm>
            <a:off x="6229350" y="3979863"/>
            <a:ext cx="2914650" cy="2878137"/>
          </a:xfrm>
          <a:prstGeom prst="rect">
            <a:avLst/>
          </a:prstGeom>
          <a:noFill/>
          <a:ln w="9525">
            <a:noFill/>
            <a:miter lim="800000"/>
            <a:headEnd/>
            <a:tailEnd/>
          </a:ln>
        </p:spPr>
      </p:pic>
      <p:sp>
        <p:nvSpPr>
          <p:cNvPr id="45063" name="Rectangle 6"/>
          <p:cNvSpPr>
            <a:spLocks noGrp="1" noChangeArrowheads="1"/>
          </p:cNvSpPr>
          <p:nvPr>
            <p:ph type="body" idx="1"/>
          </p:nvPr>
        </p:nvSpPr>
        <p:spPr bwMode="auto">
          <a:xfrm>
            <a:off x="431800" y="1268413"/>
            <a:ext cx="82296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21"/>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9.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1.wmf"/><Relationship Id="rId7" Type="http://schemas.openxmlformats.org/officeDocument/2006/relationships/image" Target="../media/image29.emf"/><Relationship Id="rId2" Type="http://schemas.openxmlformats.org/officeDocument/2006/relationships/slideLayout" Target="../slideLayouts/slideLayout31.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28.emf"/><Relationship Id="rId4" Type="http://schemas.openxmlformats.org/officeDocument/2006/relationships/oleObject" Target="../embeddings/oleObject7.bin"/><Relationship Id="rId9" Type="http://schemas.openxmlformats.org/officeDocument/2006/relationships/image" Target="../media/image30.emf"/></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9.xml"/><Relationship Id="rId1" Type="http://schemas.openxmlformats.org/officeDocument/2006/relationships/vmlDrawing" Target="../drawings/vmlDrawing8.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9.xml"/><Relationship Id="rId1" Type="http://schemas.openxmlformats.org/officeDocument/2006/relationships/vmlDrawing" Target="../drawings/vmlDrawing9.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pPr eaLnBrk="1" hangingPunct="1"/>
            <a:r>
              <a:rPr lang="en-US" altLang="zh-CN" dirty="0" smtClean="0">
                <a:latin typeface="Corbel" pitchFamily="34" charset="0"/>
              </a:rPr>
              <a:t>Cortex-M3 </a:t>
            </a:r>
            <a:r>
              <a:rPr lang="en-US" altLang="zh-CN" sz="4400" dirty="0" smtClean="0">
                <a:solidFill>
                  <a:srgbClr val="2A4F86"/>
                </a:solidFill>
                <a:latin typeface="Corbel" pitchFamily="34" charset="0"/>
              </a:rPr>
              <a:t>Exceptions and Interrupts</a:t>
            </a:r>
            <a:endParaRPr lang="en-US" altLang="zh-CN" dirty="0" smtClean="0">
              <a:latin typeface="Corbe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67544" y="836712"/>
            <a:ext cx="8229600" cy="3590528"/>
          </a:xfrm>
        </p:spPr>
        <p:txBody>
          <a:bodyPr/>
          <a:lstStyle/>
          <a:p>
            <a:pPr marL="0" indent="0" eaLnBrk="1" hangingPunct="1">
              <a:spcBef>
                <a:spcPct val="50000"/>
              </a:spcBef>
              <a:buFontTx/>
              <a:buNone/>
            </a:pPr>
            <a:r>
              <a:rPr lang="en-US" altLang="zh-CN" sz="2000" dirty="0" smtClean="0"/>
              <a:t>This register is further divided into two parts: </a:t>
            </a:r>
            <a:r>
              <a:rPr lang="en-US" altLang="zh-CN" sz="2000" b="1" i="1" dirty="0" smtClean="0">
                <a:solidFill>
                  <a:srgbClr val="FF3300"/>
                </a:solidFill>
              </a:rPr>
              <a:t>preempt priority</a:t>
            </a:r>
            <a:r>
              <a:rPr lang="en-US" altLang="zh-CN" sz="2000" i="1" dirty="0" smtClean="0"/>
              <a:t> </a:t>
            </a:r>
            <a:r>
              <a:rPr lang="en-US" altLang="zh-CN" sz="2000" dirty="0" smtClean="0"/>
              <a:t>and </a:t>
            </a:r>
            <a:r>
              <a:rPr lang="en-US" altLang="zh-CN" sz="2000" b="1" i="1" dirty="0" err="1" smtClean="0">
                <a:solidFill>
                  <a:srgbClr val="FF3300"/>
                </a:solidFill>
              </a:rPr>
              <a:t>subpriority</a:t>
            </a:r>
            <a:r>
              <a:rPr lang="en-US" altLang="zh-CN" sz="2000" b="1" i="1" dirty="0" smtClean="0"/>
              <a:t>.</a:t>
            </a:r>
            <a:endParaRPr lang="en-US" altLang="zh-CN" sz="2000" b="1" dirty="0" smtClean="0"/>
          </a:p>
          <a:p>
            <a:pPr marL="0" indent="0" eaLnBrk="1" hangingPunct="1">
              <a:spcBef>
                <a:spcPct val="50000"/>
              </a:spcBef>
              <a:buFontTx/>
              <a:buNone/>
            </a:pPr>
            <a:r>
              <a:rPr lang="en-US" altLang="zh-CN" sz="2000" dirty="0" smtClean="0"/>
              <a:t>Using a </a:t>
            </a:r>
            <a:r>
              <a:rPr lang="en-US" altLang="zh-CN" sz="2000" b="1" i="1" dirty="0" smtClean="0">
                <a:solidFill>
                  <a:srgbClr val="00B0F0"/>
                </a:solidFill>
              </a:rPr>
              <a:t>Priority Group </a:t>
            </a:r>
            <a:r>
              <a:rPr lang="en-US" altLang="zh-CN" sz="2000" dirty="0" smtClean="0"/>
              <a:t>register, the priority-level configuration register can be divided into two halves, i.e., the upper half (</a:t>
            </a:r>
            <a:r>
              <a:rPr lang="en-US" altLang="zh-CN" sz="2000" b="1" i="1" dirty="0" smtClean="0">
                <a:solidFill>
                  <a:srgbClr val="FF3300"/>
                </a:solidFill>
              </a:rPr>
              <a:t>preempt priority</a:t>
            </a:r>
            <a:r>
              <a:rPr lang="en-US" altLang="zh-CN" sz="2000" i="1" dirty="0" smtClean="0"/>
              <a:t> </a:t>
            </a:r>
            <a:r>
              <a:rPr lang="en-US" altLang="zh-CN" sz="2000" dirty="0" smtClean="0"/>
              <a:t>) and the lower half (</a:t>
            </a:r>
            <a:r>
              <a:rPr lang="en-US" altLang="zh-CN" sz="2000" b="1" i="1" dirty="0" err="1" smtClean="0">
                <a:solidFill>
                  <a:srgbClr val="FF3300"/>
                </a:solidFill>
              </a:rPr>
              <a:t>subpriority</a:t>
            </a:r>
            <a:r>
              <a:rPr lang="en-US" altLang="zh-CN" sz="2000" dirty="0" smtClean="0"/>
              <a:t>).</a:t>
            </a:r>
          </a:p>
          <a:p>
            <a:pPr marL="465137" lvl="1" indent="0" eaLnBrk="1" hangingPunct="1">
              <a:spcBef>
                <a:spcPct val="50000"/>
              </a:spcBef>
              <a:buFont typeface="Wingdings" pitchFamily="2" charset="2"/>
              <a:buChar char="Ø"/>
            </a:pPr>
            <a:r>
              <a:rPr lang="en-US" altLang="zh-CN" sz="1800" dirty="0" smtClean="0"/>
              <a:t>Preempt priority: an interrupt or exception with a higher preempt priority can preempt one with a lower preempt priority</a:t>
            </a:r>
          </a:p>
          <a:p>
            <a:pPr marL="465137" lvl="1" indent="0" eaLnBrk="1" hangingPunct="1">
              <a:spcBef>
                <a:spcPct val="50000"/>
              </a:spcBef>
              <a:buFont typeface="Wingdings" pitchFamily="2" charset="2"/>
              <a:buChar char="Ø"/>
            </a:pPr>
            <a:r>
              <a:rPr lang="en-US" altLang="zh-CN" sz="1800" dirty="0" err="1" smtClean="0"/>
              <a:t>Subpriority</a:t>
            </a:r>
            <a:r>
              <a:rPr lang="en-US" altLang="zh-CN" sz="1800" dirty="0" smtClean="0"/>
              <a:t>: the order when multiple interrupts or exceptions with the same preempt priority occur at the same time</a:t>
            </a:r>
          </a:p>
        </p:txBody>
      </p:sp>
      <p:pic>
        <p:nvPicPr>
          <p:cNvPr id="12290" name="Picture 2"/>
          <p:cNvPicPr>
            <a:picLocks noChangeAspect="1" noChangeArrowheads="1"/>
          </p:cNvPicPr>
          <p:nvPr/>
        </p:nvPicPr>
        <p:blipFill>
          <a:blip r:embed="rId2" cstate="print"/>
          <a:srcRect/>
          <a:stretch>
            <a:fillRect/>
          </a:stretch>
        </p:blipFill>
        <p:spPr bwMode="auto">
          <a:xfrm>
            <a:off x="2123728" y="4293096"/>
            <a:ext cx="5174926" cy="242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179388"/>
            <a:ext cx="7020272" cy="688975"/>
          </a:xfrm>
        </p:spPr>
        <p:txBody>
          <a:bodyPr/>
          <a:lstStyle/>
          <a:p>
            <a:r>
              <a:rPr lang="en-US" dirty="0" smtClean="0"/>
              <a:t>Deciding the Effective Preempt priority and </a:t>
            </a:r>
            <a:r>
              <a:rPr lang="en-US" dirty="0" err="1" smtClean="0"/>
              <a:t>Subpriority</a:t>
            </a:r>
            <a:r>
              <a:rPr lang="en-US" dirty="0" smtClean="0"/>
              <a:t> Levels</a:t>
            </a:r>
            <a:endParaRPr lang="en-US" dirty="0"/>
          </a:p>
        </p:txBody>
      </p:sp>
      <p:pic>
        <p:nvPicPr>
          <p:cNvPr id="13316" name="Picture 4"/>
          <p:cNvPicPr>
            <a:picLocks noChangeAspect="1" noChangeArrowheads="1"/>
          </p:cNvPicPr>
          <p:nvPr/>
        </p:nvPicPr>
        <p:blipFill>
          <a:blip r:embed="rId2" cstate="print"/>
          <a:srcRect/>
          <a:stretch>
            <a:fillRect/>
          </a:stretch>
        </p:blipFill>
        <p:spPr bwMode="auto">
          <a:xfrm>
            <a:off x="179512" y="1200547"/>
            <a:ext cx="4581525" cy="1076325"/>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4932040" y="1484784"/>
            <a:ext cx="3990975" cy="295275"/>
          </a:xfrm>
          <a:prstGeom prst="rect">
            <a:avLst/>
          </a:prstGeom>
          <a:noFill/>
          <a:ln w="9525">
            <a:noFill/>
            <a:miter lim="800000"/>
            <a:headEnd/>
            <a:tailEnd/>
          </a:ln>
        </p:spPr>
      </p:pic>
      <p:pic>
        <p:nvPicPr>
          <p:cNvPr id="13318" name="Picture 6"/>
          <p:cNvPicPr>
            <a:picLocks noChangeAspect="1" noChangeArrowheads="1"/>
          </p:cNvPicPr>
          <p:nvPr/>
        </p:nvPicPr>
        <p:blipFill>
          <a:blip r:embed="rId4" cstate="print"/>
          <a:srcRect/>
          <a:stretch>
            <a:fillRect/>
          </a:stretch>
        </p:blipFill>
        <p:spPr bwMode="auto">
          <a:xfrm>
            <a:off x="5292080" y="1844824"/>
            <a:ext cx="3019425" cy="257175"/>
          </a:xfrm>
          <a:prstGeom prst="rect">
            <a:avLst/>
          </a:prstGeom>
          <a:noFill/>
          <a:ln w="9525">
            <a:noFill/>
            <a:miter lim="800000"/>
            <a:headEnd/>
            <a:tailEnd/>
          </a:ln>
        </p:spPr>
      </p:pic>
      <p:pic>
        <p:nvPicPr>
          <p:cNvPr id="13319" name="Picture 7"/>
          <p:cNvPicPr>
            <a:picLocks noChangeAspect="1" noChangeArrowheads="1"/>
          </p:cNvPicPr>
          <p:nvPr/>
        </p:nvPicPr>
        <p:blipFill>
          <a:blip r:embed="rId5" cstate="print"/>
          <a:srcRect/>
          <a:stretch>
            <a:fillRect/>
          </a:stretch>
        </p:blipFill>
        <p:spPr bwMode="auto">
          <a:xfrm>
            <a:off x="179512" y="2420888"/>
            <a:ext cx="5115925" cy="4248472"/>
          </a:xfrm>
          <a:prstGeom prst="rect">
            <a:avLst/>
          </a:prstGeom>
          <a:noFill/>
          <a:ln w="9525">
            <a:noFill/>
            <a:miter lim="800000"/>
            <a:headEnd/>
            <a:tailEnd/>
          </a:ln>
        </p:spPr>
      </p:pic>
      <p:pic>
        <p:nvPicPr>
          <p:cNvPr id="13320" name="Picture 8"/>
          <p:cNvPicPr>
            <a:picLocks noChangeAspect="1" noChangeArrowheads="1"/>
          </p:cNvPicPr>
          <p:nvPr/>
        </p:nvPicPr>
        <p:blipFill>
          <a:blip r:embed="rId6" cstate="print"/>
          <a:srcRect/>
          <a:stretch>
            <a:fillRect/>
          </a:stretch>
        </p:blipFill>
        <p:spPr bwMode="auto">
          <a:xfrm>
            <a:off x="5652120" y="4293096"/>
            <a:ext cx="3371850" cy="342900"/>
          </a:xfrm>
          <a:prstGeom prst="rect">
            <a:avLst/>
          </a:prstGeom>
          <a:noFill/>
          <a:ln w="9525">
            <a:noFill/>
            <a:miter lim="800000"/>
            <a:headEnd/>
            <a:tailEnd/>
          </a:ln>
        </p:spPr>
      </p:pic>
      <p:pic>
        <p:nvPicPr>
          <p:cNvPr id="13321" name="Picture 9"/>
          <p:cNvPicPr>
            <a:picLocks noChangeAspect="1" noChangeArrowheads="1"/>
          </p:cNvPicPr>
          <p:nvPr/>
        </p:nvPicPr>
        <p:blipFill>
          <a:blip r:embed="rId7" cstate="print"/>
          <a:srcRect/>
          <a:stretch>
            <a:fillRect/>
          </a:stretch>
        </p:blipFill>
        <p:spPr bwMode="auto">
          <a:xfrm>
            <a:off x="6039172" y="4547220"/>
            <a:ext cx="2781300" cy="314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57200" y="914400"/>
            <a:ext cx="8229600" cy="1647825"/>
          </a:xfrm>
        </p:spPr>
        <p:txBody>
          <a:bodyPr/>
          <a:lstStyle/>
          <a:p>
            <a:pPr marL="0" indent="0" eaLnBrk="1" hangingPunct="1">
              <a:spcBef>
                <a:spcPct val="50000"/>
              </a:spcBef>
              <a:buFontTx/>
              <a:buNone/>
            </a:pPr>
            <a:r>
              <a:rPr lang="en-US" altLang="zh-CN" sz="2600" b="1" smtClean="0"/>
              <a:t>9.1.3 Vector Table</a:t>
            </a:r>
          </a:p>
          <a:p>
            <a:pPr marL="0" indent="0" eaLnBrk="1" hangingPunct="1">
              <a:spcBef>
                <a:spcPct val="50000"/>
              </a:spcBef>
              <a:buFontTx/>
              <a:buNone/>
            </a:pPr>
            <a:r>
              <a:rPr lang="en-US" altLang="zh-CN" sz="2000" smtClean="0"/>
              <a:t>The processor will need to locate the starting address of the exception handler when an exception is being handled. This information is stored in the vector table. </a:t>
            </a:r>
          </a:p>
        </p:txBody>
      </p:sp>
      <p:sp>
        <p:nvSpPr>
          <p:cNvPr id="116739" name="Rectangle 3"/>
          <p:cNvSpPr>
            <a:spLocks noChangeArrowheads="1"/>
          </p:cNvSpPr>
          <p:nvPr/>
        </p:nvSpPr>
        <p:spPr bwMode="auto">
          <a:xfrm>
            <a:off x="2438400" y="2971800"/>
            <a:ext cx="3956050" cy="336550"/>
          </a:xfrm>
          <a:prstGeom prst="rect">
            <a:avLst/>
          </a:prstGeom>
          <a:noFill/>
          <a:ln w="9525">
            <a:noFill/>
            <a:miter lim="800000"/>
            <a:headEnd/>
            <a:tailEnd/>
          </a:ln>
        </p:spPr>
        <p:txBody>
          <a:bodyPr wrap="none">
            <a:spAutoFit/>
          </a:bodyPr>
          <a:lstStyle/>
          <a:p>
            <a:pPr algn="l"/>
            <a:r>
              <a:rPr lang="en-US" altLang="zh-CN" sz="1600" b="1">
                <a:solidFill>
                  <a:schemeClr val="tx1"/>
                </a:solidFill>
                <a:ea typeface="宋体" pitchFamily="2" charset="-122"/>
              </a:rPr>
              <a:t>Exception Vector Table After Power Up</a:t>
            </a:r>
          </a:p>
        </p:txBody>
      </p:sp>
      <p:graphicFrame>
        <p:nvGraphicFramePr>
          <p:cNvPr id="928803" name="Group 35"/>
          <p:cNvGraphicFramePr>
            <a:graphicFrameLocks noGrp="1"/>
          </p:cNvGraphicFramePr>
          <p:nvPr/>
        </p:nvGraphicFramePr>
        <p:xfrm>
          <a:off x="539750" y="3573463"/>
          <a:ext cx="8135938" cy="2665414"/>
        </p:xfrm>
        <a:graphic>
          <a:graphicData uri="http://schemas.openxmlformats.org/drawingml/2006/table">
            <a:tbl>
              <a:tblPr/>
              <a:tblGrid>
                <a:gridCol w="1584325"/>
                <a:gridCol w="2016125"/>
                <a:gridCol w="4535488"/>
              </a:tblGrid>
              <a:tr h="4445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Exception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Value (Word 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4429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0x00000000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MSP initial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r>
              <a:tr h="4460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0x00000004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vector (program counter initial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r>
              <a:tr h="4445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0x00000008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NMI handler starting address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r>
              <a:tr h="4429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0x0000000C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Hard fault handler starting address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r>
              <a:tr h="4445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Other handler starting address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E052">
                        <a:alpha val="50195"/>
                      </a:srgb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457200" y="914400"/>
            <a:ext cx="8229600" cy="5721350"/>
          </a:xfrm>
        </p:spPr>
        <p:txBody>
          <a:bodyPr/>
          <a:lstStyle/>
          <a:p>
            <a:pPr marL="0" indent="0" eaLnBrk="1" hangingPunct="1">
              <a:spcBef>
                <a:spcPct val="50000"/>
              </a:spcBef>
              <a:buFontTx/>
              <a:buNone/>
            </a:pPr>
            <a:r>
              <a:rPr lang="en-US" altLang="zh-CN" sz="2000" dirty="0" smtClean="0"/>
              <a:t>The vector table can be relocated to other locations in the Code or RAM region, done by setting the </a:t>
            </a:r>
            <a:r>
              <a:rPr lang="en-US" altLang="zh-CN" sz="2000" b="1" i="1" dirty="0" smtClean="0">
                <a:solidFill>
                  <a:srgbClr val="FF3300"/>
                </a:solidFill>
              </a:rPr>
              <a:t>vector table offset register</a:t>
            </a:r>
            <a:r>
              <a:rPr lang="en-US" altLang="zh-CN" sz="2000" i="1" dirty="0" smtClean="0">
                <a:solidFill>
                  <a:srgbClr val="FF3300"/>
                </a:solidFill>
              </a:rPr>
              <a:t> </a:t>
            </a:r>
            <a:r>
              <a:rPr lang="en-US" altLang="zh-CN" sz="2000" dirty="0" smtClean="0">
                <a:solidFill>
                  <a:srgbClr val="2A4F86"/>
                </a:solidFill>
              </a:rPr>
              <a:t>in the NVIC</a:t>
            </a:r>
            <a:r>
              <a:rPr lang="en-US" altLang="zh-CN" sz="2000" i="1" dirty="0" smtClean="0">
                <a:solidFill>
                  <a:srgbClr val="2A4F86"/>
                </a:solidFill>
              </a:rPr>
              <a:t>.</a:t>
            </a:r>
          </a:p>
          <a:p>
            <a:pPr marL="0" indent="0" eaLnBrk="1" hangingPunct="1">
              <a:spcBef>
                <a:spcPct val="50000"/>
              </a:spcBef>
              <a:buFontTx/>
              <a:buNone/>
            </a:pPr>
            <a:r>
              <a:rPr lang="en-US" altLang="zh-CN" sz="2000" dirty="0" smtClean="0"/>
              <a:t>The address offset should be aligned to the vector table size which is </a:t>
            </a:r>
            <a:r>
              <a:rPr lang="en-US" altLang="zh-CN" sz="2000" i="1" dirty="0" smtClean="0">
                <a:solidFill>
                  <a:schemeClr val="accent2">
                    <a:lumMod val="60000"/>
                    <a:lumOff val="40000"/>
                  </a:schemeClr>
                </a:solidFill>
              </a:rPr>
              <a:t>rounded</a:t>
            </a:r>
            <a:r>
              <a:rPr lang="en-US" altLang="zh-CN" sz="2000" dirty="0" smtClean="0"/>
              <a:t> to the power of 2.</a:t>
            </a:r>
          </a:p>
          <a:p>
            <a:pPr marL="0" indent="0" eaLnBrk="1" hangingPunct="1">
              <a:spcBef>
                <a:spcPct val="50000"/>
              </a:spcBef>
              <a:buFontTx/>
              <a:buNone/>
            </a:pPr>
            <a:r>
              <a:rPr lang="en-US" altLang="zh-CN" sz="2000" b="1" dirty="0" smtClean="0">
                <a:solidFill>
                  <a:srgbClr val="7F4D78"/>
                </a:solidFill>
              </a:rPr>
              <a:t>          Example:</a:t>
            </a:r>
          </a:p>
          <a:p>
            <a:pPr marL="0" indent="0" eaLnBrk="1" hangingPunct="1">
              <a:spcBef>
                <a:spcPct val="50000"/>
              </a:spcBef>
              <a:buFontTx/>
              <a:buNone/>
            </a:pPr>
            <a:r>
              <a:rPr lang="en-US" altLang="zh-CN" sz="2000" dirty="0" smtClean="0"/>
              <a:t>Total IRQ inputs: 32</a:t>
            </a:r>
          </a:p>
          <a:p>
            <a:pPr marL="0" indent="0" eaLnBrk="1" hangingPunct="1">
              <a:spcBef>
                <a:spcPct val="50000"/>
              </a:spcBef>
              <a:buFontTx/>
              <a:buNone/>
            </a:pPr>
            <a:r>
              <a:rPr lang="en-US" altLang="zh-CN" sz="2000" dirty="0" smtClean="0"/>
              <a:t>The total number of exceptions: 32 + 16 (system exceptions) = 48 </a:t>
            </a:r>
          </a:p>
          <a:p>
            <a:pPr marL="0" indent="0" eaLnBrk="1" hangingPunct="1">
              <a:spcBef>
                <a:spcPct val="50000"/>
              </a:spcBef>
              <a:buFontTx/>
              <a:buNone/>
            </a:pPr>
            <a:r>
              <a:rPr lang="en-US" altLang="zh-CN" sz="2000" dirty="0" smtClean="0"/>
              <a:t>Extending it to the power of 2: 64.</a:t>
            </a:r>
          </a:p>
          <a:p>
            <a:pPr marL="0" indent="0" eaLnBrk="1" hangingPunct="1">
              <a:spcBef>
                <a:spcPct val="50000"/>
              </a:spcBef>
              <a:buFontTx/>
              <a:buNone/>
            </a:pPr>
            <a:r>
              <a:rPr lang="en-US" altLang="zh-CN" sz="2000" dirty="0" smtClean="0"/>
              <a:t>Multiplying it by 4: 256.</a:t>
            </a:r>
          </a:p>
          <a:p>
            <a:pPr marL="0" indent="0" eaLnBrk="1" hangingPunct="1">
              <a:spcBef>
                <a:spcPct val="50000"/>
              </a:spcBef>
              <a:buFontTx/>
              <a:buNone/>
            </a:pPr>
            <a:r>
              <a:rPr lang="en-US" altLang="zh-CN" sz="2000" dirty="0" smtClean="0"/>
              <a:t>The vector table offset can be programmed as 0x0, 0x100, 0x200, and so on.</a:t>
            </a:r>
          </a:p>
        </p:txBody>
      </p:sp>
      <p:pic>
        <p:nvPicPr>
          <p:cNvPr id="117763" name="Picture 3" descr="dglxasset[2]"/>
          <p:cNvPicPr>
            <a:picLocks noChangeAspect="1" noChangeArrowheads="1"/>
          </p:cNvPicPr>
          <p:nvPr/>
        </p:nvPicPr>
        <p:blipFill>
          <a:blip r:embed="rId2" cstate="print"/>
          <a:srcRect/>
          <a:stretch>
            <a:fillRect/>
          </a:stretch>
        </p:blipFill>
        <p:spPr bwMode="auto">
          <a:xfrm>
            <a:off x="539552" y="2780928"/>
            <a:ext cx="6096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447800" y="3146573"/>
          <a:ext cx="6400800" cy="3306763"/>
        </p:xfrm>
        <a:graphic>
          <a:graphicData uri="http://schemas.openxmlformats.org/presentationml/2006/ole">
            <mc:AlternateContent xmlns:mc="http://schemas.openxmlformats.org/markup-compatibility/2006">
              <mc:Choice xmlns:v="urn:schemas-microsoft-com:vml" Requires="v">
                <p:oleObj spid="_x0000_s2051" name="Visio" r:id="rId3" imgW="7901671" imgH="4230189" progId="Visio.Drawing.11">
                  <p:embed/>
                </p:oleObj>
              </mc:Choice>
              <mc:Fallback>
                <p:oleObj name="Visio" r:id="rId3" imgW="7901671" imgH="4230189"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46573"/>
                        <a:ext cx="6400800" cy="330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5" name="Rectangle 3"/>
          <p:cNvSpPr>
            <a:spLocks noGrp="1" noChangeArrowheads="1"/>
          </p:cNvSpPr>
          <p:nvPr>
            <p:ph type="body" idx="1"/>
          </p:nvPr>
        </p:nvSpPr>
        <p:spPr>
          <a:xfrm>
            <a:off x="457200" y="990600"/>
            <a:ext cx="8229600" cy="1963738"/>
          </a:xfrm>
        </p:spPr>
        <p:txBody>
          <a:bodyPr/>
          <a:lstStyle/>
          <a:p>
            <a:pPr marL="0" indent="0" eaLnBrk="1" hangingPunct="1">
              <a:lnSpc>
                <a:spcPct val="100000"/>
              </a:lnSpc>
              <a:spcBef>
                <a:spcPct val="50000"/>
              </a:spcBef>
              <a:buFontTx/>
              <a:buNone/>
            </a:pPr>
            <a:r>
              <a:rPr lang="en-US" altLang="zh-CN" sz="2600" b="1" dirty="0" smtClean="0"/>
              <a:t>9.1.4 Interrupt Inputs and Pending Behavior</a:t>
            </a:r>
          </a:p>
          <a:p>
            <a:pPr marL="0" indent="0" eaLnBrk="1" hangingPunct="1">
              <a:lnSpc>
                <a:spcPct val="100000"/>
              </a:lnSpc>
              <a:spcBef>
                <a:spcPct val="50000"/>
              </a:spcBef>
              <a:buFontTx/>
              <a:buNone/>
            </a:pPr>
            <a:r>
              <a:rPr lang="en-US" altLang="zh-CN" sz="2000" dirty="0" smtClean="0"/>
              <a:t>When an interrupt input is asserted, it can be pended (</a:t>
            </a:r>
            <a:r>
              <a:rPr lang="en-US" altLang="zh-CN" sz="2000" dirty="0" smtClean="0">
                <a:solidFill>
                  <a:schemeClr val="accent2">
                    <a:lumMod val="60000"/>
                    <a:lumOff val="40000"/>
                  </a:schemeClr>
                </a:solidFill>
              </a:rPr>
              <a:t>pending status is hold by a register</a:t>
            </a:r>
            <a:r>
              <a:rPr lang="en-US" altLang="zh-CN" sz="2000" dirty="0" smtClean="0"/>
              <a:t>)</a:t>
            </a:r>
          </a:p>
          <a:p>
            <a:pPr marL="0" indent="0" eaLnBrk="1" hangingPunct="1">
              <a:lnSpc>
                <a:spcPct val="100000"/>
              </a:lnSpc>
              <a:spcBef>
                <a:spcPct val="50000"/>
              </a:spcBef>
              <a:buFontTx/>
              <a:buNone/>
            </a:pPr>
            <a:r>
              <a:rPr lang="en-US" altLang="zh-CN" sz="2000" dirty="0" smtClean="0"/>
              <a:t>Even if the interrupt source de-asserts the interrupt, the pended interrupt status will still cause the interrupt handler to be executed.</a:t>
            </a:r>
          </a:p>
        </p:txBody>
      </p:sp>
      <p:sp>
        <p:nvSpPr>
          <p:cNvPr id="8196" name="Rectangle 4"/>
          <p:cNvSpPr>
            <a:spLocks noChangeArrowheads="1"/>
          </p:cNvSpPr>
          <p:nvPr/>
        </p:nvSpPr>
        <p:spPr bwMode="auto">
          <a:xfrm>
            <a:off x="3810000" y="6324600"/>
            <a:ext cx="20891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Interrupt Pending</a:t>
            </a:r>
          </a:p>
        </p:txBody>
      </p:sp>
      <p:sp>
        <p:nvSpPr>
          <p:cNvPr id="8197" name="Rectangle 5"/>
          <p:cNvSpPr>
            <a:spLocks noChangeArrowheads="1"/>
          </p:cNvSpPr>
          <p:nvPr/>
        </p:nvSpPr>
        <p:spPr bwMode="auto">
          <a:xfrm>
            <a:off x="0" y="2019300"/>
            <a:ext cx="9144000" cy="0"/>
          </a:xfrm>
          <a:prstGeom prst="rect">
            <a:avLst/>
          </a:prstGeom>
          <a:noFill/>
          <a:ln w="9525">
            <a:no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866" name="Object 2"/>
          <p:cNvGraphicFramePr>
            <a:graphicFrameLocks noChangeAspect="1"/>
          </p:cNvGraphicFramePr>
          <p:nvPr/>
        </p:nvGraphicFramePr>
        <p:xfrm>
          <a:off x="755576" y="2924944"/>
          <a:ext cx="7086600" cy="3792537"/>
        </p:xfrm>
        <a:graphic>
          <a:graphicData uri="http://schemas.openxmlformats.org/presentationml/2006/ole">
            <mc:AlternateContent xmlns:mc="http://schemas.openxmlformats.org/markup-compatibility/2006">
              <mc:Choice xmlns:v="urn:schemas-microsoft-com:vml" Requires="v">
                <p:oleObj spid="_x0000_s3075" name="Visio" r:id="rId3" imgW="7901820" imgH="4230178" progId="Visio.Drawing.11">
                  <p:embed/>
                </p:oleObj>
              </mc:Choice>
              <mc:Fallback>
                <p:oleObj name="Visio" r:id="rId3" imgW="7901820" imgH="4230178"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924944"/>
                        <a:ext cx="7086600" cy="379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Rectangle 3"/>
          <p:cNvSpPr>
            <a:spLocks noGrp="1" noChangeArrowheads="1"/>
          </p:cNvSpPr>
          <p:nvPr>
            <p:ph type="body" idx="1"/>
          </p:nvPr>
        </p:nvSpPr>
        <p:spPr>
          <a:xfrm>
            <a:off x="457200" y="990600"/>
            <a:ext cx="8229600" cy="965200"/>
          </a:xfrm>
        </p:spPr>
        <p:txBody>
          <a:bodyPr/>
          <a:lstStyle/>
          <a:p>
            <a:r>
              <a:rPr lang="en-US" altLang="zh-CN" sz="2000" dirty="0" smtClean="0"/>
              <a:t>If the pending status is cleared (</a:t>
            </a:r>
            <a:r>
              <a:rPr lang="en-US" sz="2000" dirty="0" smtClean="0"/>
              <a:t>the pending status of the interrupt can be accessed in the NVIC and is writable</a:t>
            </a:r>
            <a:r>
              <a:rPr lang="en-US" altLang="zh-CN" sz="2000" dirty="0" smtClean="0"/>
              <a:t>) before the processor starts responding to the pended interrupt, </a:t>
            </a:r>
            <a:r>
              <a:rPr lang="en-US" sz="2000" dirty="0" smtClean="0"/>
              <a:t>the interrupt can be canceled.</a:t>
            </a:r>
          </a:p>
          <a:p>
            <a:pPr lvl="1"/>
            <a:r>
              <a:rPr lang="en-US" altLang="zh-CN" sz="1400" b="1" dirty="0" smtClean="0"/>
              <a:t>you can clear a pending interrupt or use software to </a:t>
            </a:r>
            <a:r>
              <a:rPr lang="en-US" altLang="zh-CN" sz="1400" b="1" dirty="0" err="1" smtClean="0"/>
              <a:t>pend</a:t>
            </a:r>
            <a:r>
              <a:rPr lang="en-US" altLang="zh-CN" sz="1400" b="1" dirty="0" smtClean="0"/>
              <a:t> a new interrupt by setting the pending register</a:t>
            </a:r>
          </a:p>
        </p:txBody>
      </p:sp>
      <p:sp>
        <p:nvSpPr>
          <p:cNvPr id="9220" name="Rectangle 4"/>
          <p:cNvSpPr>
            <a:spLocks noChangeArrowheads="1"/>
          </p:cNvSpPr>
          <p:nvPr/>
        </p:nvSpPr>
        <p:spPr bwMode="auto">
          <a:xfrm>
            <a:off x="1676400" y="6096000"/>
            <a:ext cx="6629400" cy="366713"/>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Interrupt Pending Cleared Before Processor Takes Action</a:t>
            </a:r>
          </a:p>
        </p:txBody>
      </p:sp>
      <p:sp>
        <p:nvSpPr>
          <p:cNvPr id="9221" name="Rectangle 5"/>
          <p:cNvSpPr>
            <a:spLocks noChangeArrowheads="1"/>
          </p:cNvSpPr>
          <p:nvPr/>
        </p:nvSpPr>
        <p:spPr bwMode="auto">
          <a:xfrm>
            <a:off x="0" y="2019300"/>
            <a:ext cx="9144000" cy="0"/>
          </a:xfrm>
          <a:prstGeom prst="rect">
            <a:avLst/>
          </a:prstGeom>
          <a:noFill/>
          <a:ln w="9525">
            <a:noFill/>
            <a:miter lim="800000"/>
            <a:headEnd/>
            <a:tailEnd/>
          </a:ln>
        </p:spPr>
        <p:txBody>
          <a:bodyPr wrap="none" anchor="ctr">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2866"/>
                                        </p:tgtEl>
                                        <p:attrNameLst>
                                          <p:attrName>style.visibility</p:attrName>
                                        </p:attrNameLst>
                                      </p:cBhvr>
                                      <p:to>
                                        <p:strVal val="visible"/>
                                      </p:to>
                                    </p:set>
                                    <p:animEffect transition="in" filter="blinds(horizontal)">
                                      <p:cBhvr>
                                        <p:cTn id="7" dur="500"/>
                                        <p:tgtEl>
                                          <p:spTgt spid="93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body" idx="1"/>
          </p:nvPr>
        </p:nvSpPr>
        <p:spPr>
          <a:xfrm>
            <a:off x="457200" y="990600"/>
            <a:ext cx="8229600" cy="1108075"/>
          </a:xfrm>
        </p:spPr>
        <p:txBody>
          <a:bodyPr/>
          <a:lstStyle/>
          <a:p>
            <a:pPr marL="0" indent="0" eaLnBrk="1" hangingPunct="1">
              <a:buFontTx/>
              <a:buNone/>
            </a:pPr>
            <a:r>
              <a:rPr lang="en-US" altLang="zh-CN" sz="2000" smtClean="0"/>
              <a:t>When the processor starts to execute an interrupt, the interrupt becomes active and the pending bit will be cleared automatically.</a:t>
            </a:r>
          </a:p>
        </p:txBody>
      </p:sp>
      <p:sp>
        <p:nvSpPr>
          <p:cNvPr id="10244" name="Rectangle 3"/>
          <p:cNvSpPr>
            <a:spLocks noChangeArrowheads="1"/>
          </p:cNvSpPr>
          <p:nvPr/>
        </p:nvSpPr>
        <p:spPr bwMode="auto">
          <a:xfrm>
            <a:off x="1403350" y="6092825"/>
            <a:ext cx="6337300" cy="366713"/>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Interrupt Active Status Set as Processor Enters Handler</a:t>
            </a:r>
          </a:p>
        </p:txBody>
      </p:sp>
      <p:sp>
        <p:nvSpPr>
          <p:cNvPr id="10245" name="Rectangle 4"/>
          <p:cNvSpPr>
            <a:spLocks noChangeArrowheads="1"/>
          </p:cNvSpPr>
          <p:nvPr/>
        </p:nvSpPr>
        <p:spPr bwMode="auto">
          <a:xfrm>
            <a:off x="0" y="227647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933893" name="Object 5"/>
          <p:cNvGraphicFramePr>
            <a:graphicFrameLocks noChangeAspect="1"/>
          </p:cNvGraphicFramePr>
          <p:nvPr/>
        </p:nvGraphicFramePr>
        <p:xfrm>
          <a:off x="533400" y="1939925"/>
          <a:ext cx="7543800" cy="3709988"/>
        </p:xfrm>
        <a:graphic>
          <a:graphicData uri="http://schemas.openxmlformats.org/presentationml/2006/ole">
            <mc:AlternateContent xmlns:mc="http://schemas.openxmlformats.org/markup-compatibility/2006">
              <mc:Choice xmlns:v="urn:schemas-microsoft-com:vml" Requires="v">
                <p:oleObj spid="_x0000_s4099" name="Visio" r:id="rId3" imgW="9220770" imgH="4032040" progId="Visio.Drawing.11">
                  <p:embed/>
                </p:oleObj>
              </mc:Choice>
              <mc:Fallback>
                <p:oleObj name="Visio" r:id="rId3" imgW="9220770" imgH="403204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39925"/>
                        <a:ext cx="7543800" cy="370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blinds(horizontal)">
                                      <p:cBhvr>
                                        <p:cTn id="7" dur="500"/>
                                        <p:tgtEl>
                                          <p:spTgt spid="93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457200" y="990600"/>
            <a:ext cx="8229600" cy="1108075"/>
          </a:xfrm>
        </p:spPr>
        <p:txBody>
          <a:bodyPr/>
          <a:lstStyle/>
          <a:p>
            <a:pPr marL="0" indent="0" eaLnBrk="1" hangingPunct="1">
              <a:buFontTx/>
              <a:buNone/>
            </a:pPr>
            <a:r>
              <a:rPr lang="en-US" altLang="zh-CN" sz="2000" smtClean="0"/>
              <a:t>If an interrupt source continues to hold the interrupt request signal active, the interrupt will be pended again at the end of the interrupt service routine.</a:t>
            </a:r>
          </a:p>
        </p:txBody>
      </p:sp>
      <p:sp>
        <p:nvSpPr>
          <p:cNvPr id="11268" name="Rectangle 3"/>
          <p:cNvSpPr>
            <a:spLocks noChangeArrowheads="1"/>
          </p:cNvSpPr>
          <p:nvPr/>
        </p:nvSpPr>
        <p:spPr bwMode="auto">
          <a:xfrm>
            <a:off x="1116013" y="5805488"/>
            <a:ext cx="6992937" cy="366712"/>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Continuous Interrupt Request Pends Again After Interrupt Exit</a:t>
            </a:r>
          </a:p>
        </p:txBody>
      </p:sp>
      <p:sp>
        <p:nvSpPr>
          <p:cNvPr id="11269" name="Rectangle 4"/>
          <p:cNvSpPr>
            <a:spLocks noChangeArrowheads="1"/>
          </p:cNvSpPr>
          <p:nvPr/>
        </p:nvSpPr>
        <p:spPr bwMode="auto">
          <a:xfrm>
            <a:off x="0" y="244792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934917" name="Object 5"/>
          <p:cNvGraphicFramePr>
            <a:graphicFrameLocks noChangeAspect="1"/>
          </p:cNvGraphicFramePr>
          <p:nvPr/>
        </p:nvGraphicFramePr>
        <p:xfrm>
          <a:off x="457200" y="2124075"/>
          <a:ext cx="7772400" cy="3403600"/>
        </p:xfrm>
        <a:graphic>
          <a:graphicData uri="http://schemas.openxmlformats.org/presentationml/2006/ole">
            <mc:AlternateContent xmlns:mc="http://schemas.openxmlformats.org/markup-compatibility/2006">
              <mc:Choice xmlns:v="urn:schemas-microsoft-com:vml" Requires="v">
                <p:oleObj spid="_x0000_s5123" name="Visio" r:id="rId3" imgW="10106100" imgH="3772709" progId="Visio.Drawing.11">
                  <p:embed/>
                </p:oleObj>
              </mc:Choice>
              <mc:Fallback>
                <p:oleObj name="Visio" r:id="rId3" imgW="10106100" imgH="3772709"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24075"/>
                        <a:ext cx="7772400"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4917"/>
                                        </p:tgtEl>
                                        <p:attrNameLst>
                                          <p:attrName>style.visibility</p:attrName>
                                        </p:attrNameLst>
                                      </p:cBhvr>
                                      <p:to>
                                        <p:strVal val="visible"/>
                                      </p:to>
                                    </p:set>
                                    <p:animEffect transition="in" filter="blinds(horizontal)">
                                      <p:cBhvr>
                                        <p:cTn id="7" dur="500"/>
                                        <p:tgtEl>
                                          <p:spTgt spid="93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381000" y="990600"/>
            <a:ext cx="8229600" cy="892175"/>
          </a:xfrm>
        </p:spPr>
        <p:txBody>
          <a:bodyPr/>
          <a:lstStyle/>
          <a:p>
            <a:pPr marL="0" indent="0" eaLnBrk="1" hangingPunct="1">
              <a:buFontTx/>
              <a:buNone/>
            </a:pPr>
            <a:r>
              <a:rPr lang="en-US" altLang="zh-CN" sz="2000" smtClean="0"/>
              <a:t>If an interrupt is pulsed several times before the processor starts processing it, it will be treated as one single interrupt request.</a:t>
            </a:r>
          </a:p>
        </p:txBody>
      </p:sp>
      <p:sp>
        <p:nvSpPr>
          <p:cNvPr id="12292" name="Rectangle 3"/>
          <p:cNvSpPr>
            <a:spLocks noChangeArrowheads="1"/>
          </p:cNvSpPr>
          <p:nvPr/>
        </p:nvSpPr>
        <p:spPr bwMode="auto">
          <a:xfrm>
            <a:off x="228600" y="6019800"/>
            <a:ext cx="8763000" cy="366713"/>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Interrupt Pending Only Once, Even with Multiple Pulses Before the Handler</a:t>
            </a:r>
          </a:p>
        </p:txBody>
      </p:sp>
      <p:sp>
        <p:nvSpPr>
          <p:cNvPr id="12293" name="Rectangle 4"/>
          <p:cNvSpPr>
            <a:spLocks noChangeArrowheads="1"/>
          </p:cNvSpPr>
          <p:nvPr/>
        </p:nvSpPr>
        <p:spPr bwMode="auto">
          <a:xfrm>
            <a:off x="0" y="200977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935941" name="Object 5"/>
          <p:cNvGraphicFramePr>
            <a:graphicFrameLocks noChangeAspect="1"/>
          </p:cNvGraphicFramePr>
          <p:nvPr/>
        </p:nvGraphicFramePr>
        <p:xfrm>
          <a:off x="762000" y="2057400"/>
          <a:ext cx="7391400" cy="3968750"/>
        </p:xfrm>
        <a:graphic>
          <a:graphicData uri="http://schemas.openxmlformats.org/presentationml/2006/ole">
            <mc:AlternateContent xmlns:mc="http://schemas.openxmlformats.org/markup-compatibility/2006">
              <mc:Choice xmlns:v="urn:schemas-microsoft-com:vml" Requires="v">
                <p:oleObj spid="_x0000_s6147" name="Visio" r:id="rId3" imgW="9075277" imgH="4881154" progId="Visio.Drawing.11">
                  <p:embed/>
                </p:oleObj>
              </mc:Choice>
              <mc:Fallback>
                <p:oleObj name="Visio" r:id="rId3" imgW="9075277" imgH="4881154"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7391400" cy="396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blinds(horizontal)">
                                      <p:cBhvr>
                                        <p:cTn id="7" dur="500"/>
                                        <p:tgtEl>
                                          <p:spTgt spid="93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1"/>
          </p:nvPr>
        </p:nvSpPr>
        <p:spPr>
          <a:xfrm>
            <a:off x="457200" y="990600"/>
            <a:ext cx="8229600" cy="1036638"/>
          </a:xfrm>
        </p:spPr>
        <p:txBody>
          <a:bodyPr/>
          <a:lstStyle/>
          <a:p>
            <a:pPr marL="0" indent="0" eaLnBrk="1" hangingPunct="1">
              <a:buFontTx/>
              <a:buNone/>
            </a:pPr>
            <a:r>
              <a:rPr lang="en-US" altLang="zh-CN" sz="2000" smtClean="0"/>
              <a:t>If an interrupt is de-asserted and then pulsed again during the interrupt service routine, it will be pended again.</a:t>
            </a:r>
          </a:p>
        </p:txBody>
      </p:sp>
      <p:sp>
        <p:nvSpPr>
          <p:cNvPr id="13316" name="Rectangle 3"/>
          <p:cNvSpPr>
            <a:spLocks noChangeArrowheads="1"/>
          </p:cNvSpPr>
          <p:nvPr/>
        </p:nvSpPr>
        <p:spPr bwMode="auto">
          <a:xfrm>
            <a:off x="1476375" y="6021388"/>
            <a:ext cx="6121400" cy="366712"/>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Interrupt Pending Occurs Again During the Handler</a:t>
            </a:r>
          </a:p>
        </p:txBody>
      </p:sp>
      <p:sp>
        <p:nvSpPr>
          <p:cNvPr id="13317" name="Rectangle 4"/>
          <p:cNvSpPr>
            <a:spLocks noChangeArrowheads="1"/>
          </p:cNvSpPr>
          <p:nvPr/>
        </p:nvSpPr>
        <p:spPr bwMode="auto">
          <a:xfrm>
            <a:off x="0" y="1938338"/>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936965" name="Object 5"/>
          <p:cNvGraphicFramePr>
            <a:graphicFrameLocks noChangeAspect="1"/>
          </p:cNvGraphicFramePr>
          <p:nvPr/>
        </p:nvGraphicFramePr>
        <p:xfrm>
          <a:off x="1143000" y="1981200"/>
          <a:ext cx="7010400" cy="3757613"/>
        </p:xfrm>
        <a:graphic>
          <a:graphicData uri="http://schemas.openxmlformats.org/presentationml/2006/ole">
            <mc:AlternateContent xmlns:mc="http://schemas.openxmlformats.org/markup-compatibility/2006">
              <mc:Choice xmlns:v="urn:schemas-microsoft-com:vml" Requires="v">
                <p:oleObj spid="_x0000_s7171" name="Visio" r:id="rId3" imgW="7937235" imgH="4493623" progId="Visio.Drawing.11">
                  <p:embed/>
                </p:oleObj>
              </mc:Choice>
              <mc:Fallback>
                <p:oleObj name="Visio" r:id="rId3" imgW="7937235" imgH="4493623"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7010400" cy="375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6965"/>
                                        </p:tgtEl>
                                        <p:attrNameLst>
                                          <p:attrName>style.visibility</p:attrName>
                                        </p:attrNameLst>
                                      </p:cBhvr>
                                      <p:to>
                                        <p:strVal val="visible"/>
                                      </p:to>
                                    </p:set>
                                    <p:animEffect transition="in" filter="blinds(horizontal)">
                                      <p:cBhvr>
                                        <p:cTn id="7" dur="500"/>
                                        <p:tgtEl>
                                          <p:spTgt spid="936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algn="ctr" eaLnBrk="1" hangingPunct="1">
              <a:buFontTx/>
              <a:buNone/>
            </a:pPr>
            <a:r>
              <a:rPr lang="en-US" altLang="zh-CN" sz="3600" b="1" dirty="0" smtClean="0">
                <a:solidFill>
                  <a:srgbClr val="2A4F86"/>
                </a:solidFill>
                <a:latin typeface="Corbel" pitchFamily="34" charset="0"/>
              </a:rPr>
              <a:t>Chapter 7, 8, 9 in the reference book</a:t>
            </a:r>
            <a:endParaRPr lang="zh-CN" altLang="en-US" sz="3600" b="1" dirty="0" smtClean="0">
              <a:solidFill>
                <a:srgbClr val="2A4F86"/>
              </a:solidFill>
              <a:latin typeface="Corbel" pitchFamily="34" charset="0"/>
            </a:endParaRPr>
          </a:p>
        </p:txBody>
      </p:sp>
      <p:pic>
        <p:nvPicPr>
          <p:cNvPr id="4" name="Picture 4" descr="中断和异常"/>
          <p:cNvPicPr>
            <a:picLocks noChangeAspect="1" noChangeArrowheads="1"/>
          </p:cNvPicPr>
          <p:nvPr/>
        </p:nvPicPr>
        <p:blipFill>
          <a:blip r:embed="rId2" cstate="print"/>
          <a:srcRect/>
          <a:stretch>
            <a:fillRect/>
          </a:stretch>
        </p:blipFill>
        <p:spPr bwMode="auto">
          <a:xfrm>
            <a:off x="1403648" y="2852936"/>
            <a:ext cx="4566157" cy="3082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57200" y="990600"/>
            <a:ext cx="8229600" cy="5534025"/>
          </a:xfrm>
        </p:spPr>
        <p:txBody>
          <a:bodyPr/>
          <a:lstStyle/>
          <a:p>
            <a:pPr marL="0" indent="0" eaLnBrk="1" hangingPunct="1">
              <a:spcBef>
                <a:spcPct val="50000"/>
              </a:spcBef>
              <a:buFontTx/>
              <a:buNone/>
            </a:pPr>
            <a:r>
              <a:rPr lang="en-US" altLang="zh-CN" sz="2600" b="1" dirty="0" smtClean="0"/>
              <a:t>9.1.5 Fault Exceptions</a:t>
            </a:r>
          </a:p>
          <a:p>
            <a:pPr marL="0" indent="0" eaLnBrk="1" hangingPunct="1">
              <a:spcBef>
                <a:spcPct val="50000"/>
              </a:spcBef>
              <a:buFontTx/>
              <a:buNone/>
            </a:pPr>
            <a:r>
              <a:rPr lang="en-US" altLang="zh-CN" sz="2400" b="1" dirty="0" smtClean="0"/>
              <a:t>9.1.5.1 Bus faults</a:t>
            </a:r>
          </a:p>
          <a:p>
            <a:pPr marL="0" indent="0" eaLnBrk="1" hangingPunct="1">
              <a:spcBef>
                <a:spcPct val="50000"/>
              </a:spcBef>
              <a:buFontTx/>
              <a:buNone/>
            </a:pPr>
            <a:r>
              <a:rPr lang="en-US" altLang="zh-CN" sz="2000" dirty="0" smtClean="0"/>
              <a:t>Bus faults are produced when an error response is received during a transfer on the AHB interfaces.</a:t>
            </a:r>
          </a:p>
          <a:p>
            <a:pPr marL="0" indent="0" eaLnBrk="1" hangingPunct="1">
              <a:spcBef>
                <a:spcPct val="50000"/>
              </a:spcBef>
              <a:buFontTx/>
              <a:buNone/>
            </a:pPr>
            <a:r>
              <a:rPr lang="en-US" altLang="zh-CN" sz="2000" dirty="0" smtClean="0"/>
              <a:t>Bus fault due to:</a:t>
            </a:r>
            <a:r>
              <a:rPr lang="en-US" altLang="zh-CN" sz="2000" dirty="0" smtClean="0">
                <a:sym typeface="Wingdings" pitchFamily="2" charset="2"/>
              </a:rPr>
              <a:t>(BFSR Register records the status)</a:t>
            </a:r>
            <a:endParaRPr lang="en-US" altLang="zh-CN" sz="2000" dirty="0" smtClean="0">
              <a:solidFill>
                <a:srgbClr val="008000"/>
              </a:solidFill>
            </a:endParaRPr>
          </a:p>
          <a:p>
            <a:pPr marL="465137" lvl="1" indent="0" eaLnBrk="1" hangingPunct="1">
              <a:spcBef>
                <a:spcPct val="50000"/>
              </a:spcBef>
              <a:buFontTx/>
              <a:buNone/>
            </a:pPr>
            <a:r>
              <a:rPr lang="en-US" altLang="zh-CN" sz="1600" dirty="0" smtClean="0"/>
              <a:t>1. </a:t>
            </a:r>
            <a:r>
              <a:rPr lang="en-US" altLang="zh-CN" sz="1600" i="1" dirty="0" err="1" smtClean="0"/>
              <a:t>Prefetch</a:t>
            </a:r>
            <a:r>
              <a:rPr lang="en-US" altLang="zh-CN" sz="1600" i="1" dirty="0" smtClean="0"/>
              <a:t> abort</a:t>
            </a:r>
            <a:r>
              <a:rPr lang="en-US" altLang="zh-CN" sz="1600" dirty="0" smtClean="0"/>
              <a:t> (Instruction </a:t>
            </a:r>
            <a:r>
              <a:rPr lang="en-US" altLang="zh-CN" sz="1600" dirty="0" err="1" smtClean="0"/>
              <a:t>prefetch</a:t>
            </a:r>
            <a:r>
              <a:rPr lang="en-US" altLang="zh-CN" sz="1600" dirty="0" smtClean="0"/>
              <a:t>)</a:t>
            </a:r>
          </a:p>
          <a:p>
            <a:pPr marL="465137" lvl="1" indent="0" eaLnBrk="1" hangingPunct="1">
              <a:spcBef>
                <a:spcPct val="50000"/>
              </a:spcBef>
              <a:buFontTx/>
              <a:buNone/>
            </a:pPr>
            <a:r>
              <a:rPr lang="en-US" altLang="zh-CN" sz="1600" dirty="0" smtClean="0"/>
              <a:t>2. </a:t>
            </a:r>
            <a:r>
              <a:rPr lang="en-US" altLang="zh-CN" sz="1600" i="1" dirty="0" smtClean="0"/>
              <a:t>Data abort </a:t>
            </a:r>
            <a:r>
              <a:rPr lang="en-US" altLang="zh-CN" sz="1600" dirty="0" smtClean="0"/>
              <a:t>(data read/write)</a:t>
            </a:r>
          </a:p>
          <a:p>
            <a:pPr marL="465137" lvl="1" indent="0" eaLnBrk="1" hangingPunct="1">
              <a:spcBef>
                <a:spcPct val="50000"/>
              </a:spcBef>
              <a:buFontTx/>
              <a:buNone/>
            </a:pPr>
            <a:r>
              <a:rPr lang="en-US" altLang="zh-CN" sz="1600" dirty="0" smtClean="0"/>
              <a:t>3. </a:t>
            </a:r>
            <a:r>
              <a:rPr lang="en-US" altLang="zh-CN" sz="1600" i="1" dirty="0" smtClean="0"/>
              <a:t>Stacking error </a:t>
            </a:r>
            <a:r>
              <a:rPr lang="en-US" altLang="zh-CN" sz="1600" dirty="0" smtClean="0"/>
              <a:t>(stack PUSH in the beginning of interrupt processing)</a:t>
            </a:r>
          </a:p>
          <a:p>
            <a:pPr marL="465137" lvl="1" indent="0" eaLnBrk="1" hangingPunct="1">
              <a:spcBef>
                <a:spcPct val="50000"/>
              </a:spcBef>
              <a:buFontTx/>
              <a:buNone/>
            </a:pPr>
            <a:r>
              <a:rPr lang="en-US" altLang="zh-CN" sz="1600" dirty="0" smtClean="0"/>
              <a:t>4. </a:t>
            </a:r>
            <a:r>
              <a:rPr lang="en-US" altLang="zh-CN" sz="1600" i="1" dirty="0" err="1" smtClean="0"/>
              <a:t>Unstacking</a:t>
            </a:r>
            <a:r>
              <a:rPr lang="en-US" altLang="zh-CN" sz="1600" i="1" dirty="0" smtClean="0"/>
              <a:t> error </a:t>
            </a:r>
            <a:r>
              <a:rPr lang="en-US" altLang="zh-CN" sz="1600" dirty="0" smtClean="0"/>
              <a:t>(stack POP at the end of interrupt processing)</a:t>
            </a:r>
          </a:p>
          <a:p>
            <a:pPr marL="465137" lvl="1" indent="0" eaLnBrk="1" hangingPunct="1">
              <a:spcBef>
                <a:spcPct val="50000"/>
              </a:spcBef>
              <a:buFontTx/>
              <a:buNone/>
            </a:pPr>
            <a:r>
              <a:rPr lang="en-US" altLang="zh-CN" sz="1600" dirty="0" smtClean="0"/>
              <a:t>5. </a:t>
            </a:r>
            <a:r>
              <a:rPr lang="en-US" altLang="zh-CN" sz="1600" i="1" dirty="0" smtClean="0"/>
              <a:t>Reading of an interrupt vector address error (</a:t>
            </a:r>
            <a:r>
              <a:rPr lang="en-US" altLang="zh-CN" sz="1600" dirty="0" smtClean="0"/>
              <a:t>when the processor starts the interrupt-handling sequence)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6" descr="shadow wide"/>
          <p:cNvPicPr>
            <a:picLocks noChangeAspect="1" noChangeArrowheads="1"/>
          </p:cNvPicPr>
          <p:nvPr/>
        </p:nvPicPr>
        <p:blipFill>
          <a:blip r:embed="rId2" cstate="print"/>
          <a:srcRect/>
          <a:stretch>
            <a:fillRect/>
          </a:stretch>
        </p:blipFill>
        <p:spPr bwMode="auto">
          <a:xfrm>
            <a:off x="533400" y="4572000"/>
            <a:ext cx="762000" cy="609600"/>
          </a:xfrm>
          <a:prstGeom prst="rect">
            <a:avLst/>
          </a:prstGeom>
          <a:noFill/>
          <a:ln w="9525">
            <a:noFill/>
            <a:miter lim="800000"/>
            <a:headEnd/>
            <a:tailEnd/>
          </a:ln>
        </p:spPr>
      </p:pic>
      <p:pic>
        <p:nvPicPr>
          <p:cNvPr id="120835" name="Picture 5" descr="shadow wide"/>
          <p:cNvPicPr>
            <a:picLocks noChangeAspect="1" noChangeArrowheads="1"/>
          </p:cNvPicPr>
          <p:nvPr/>
        </p:nvPicPr>
        <p:blipFill>
          <a:blip r:embed="rId2" cstate="print"/>
          <a:srcRect/>
          <a:stretch>
            <a:fillRect/>
          </a:stretch>
        </p:blipFill>
        <p:spPr bwMode="auto">
          <a:xfrm>
            <a:off x="539552" y="3356992"/>
            <a:ext cx="762000" cy="609600"/>
          </a:xfrm>
          <a:prstGeom prst="rect">
            <a:avLst/>
          </a:prstGeom>
          <a:noFill/>
          <a:ln w="9525">
            <a:noFill/>
            <a:miter lim="800000"/>
            <a:headEnd/>
            <a:tailEnd/>
          </a:ln>
        </p:spPr>
      </p:pic>
      <p:pic>
        <p:nvPicPr>
          <p:cNvPr id="120836" name="Picture 4" descr="shadow wide"/>
          <p:cNvPicPr>
            <a:picLocks noChangeAspect="1" noChangeArrowheads="1"/>
          </p:cNvPicPr>
          <p:nvPr/>
        </p:nvPicPr>
        <p:blipFill>
          <a:blip r:embed="rId2" cstate="print"/>
          <a:srcRect/>
          <a:stretch>
            <a:fillRect/>
          </a:stretch>
        </p:blipFill>
        <p:spPr bwMode="auto">
          <a:xfrm>
            <a:off x="467544" y="2564904"/>
            <a:ext cx="762000" cy="609600"/>
          </a:xfrm>
          <a:prstGeom prst="rect">
            <a:avLst/>
          </a:prstGeom>
          <a:noFill/>
          <a:ln w="9525">
            <a:noFill/>
            <a:miter lim="800000"/>
            <a:headEnd/>
            <a:tailEnd/>
          </a:ln>
        </p:spPr>
      </p:pic>
      <p:pic>
        <p:nvPicPr>
          <p:cNvPr id="120837" name="Picture 3" descr="shadow wide"/>
          <p:cNvPicPr>
            <a:picLocks noChangeAspect="1" noChangeArrowheads="1"/>
          </p:cNvPicPr>
          <p:nvPr/>
        </p:nvPicPr>
        <p:blipFill>
          <a:blip r:embed="rId2" cstate="print"/>
          <a:srcRect/>
          <a:stretch>
            <a:fillRect/>
          </a:stretch>
        </p:blipFill>
        <p:spPr bwMode="auto">
          <a:xfrm>
            <a:off x="467544" y="908720"/>
            <a:ext cx="304800" cy="609600"/>
          </a:xfrm>
          <a:prstGeom prst="rect">
            <a:avLst/>
          </a:prstGeom>
          <a:noFill/>
          <a:ln w="9525">
            <a:noFill/>
            <a:miter lim="800000"/>
            <a:headEnd/>
            <a:tailEnd/>
          </a:ln>
        </p:spPr>
      </p:pic>
      <p:sp>
        <p:nvSpPr>
          <p:cNvPr id="7" name="矩形 6"/>
          <p:cNvSpPr/>
          <p:nvPr/>
        </p:nvSpPr>
        <p:spPr>
          <a:xfrm>
            <a:off x="2411760" y="332656"/>
            <a:ext cx="5760640" cy="400110"/>
          </a:xfrm>
          <a:prstGeom prst="rect">
            <a:avLst/>
          </a:prstGeom>
        </p:spPr>
        <p:txBody>
          <a:bodyPr wrap="square">
            <a:spAutoFit/>
          </a:bodyPr>
          <a:lstStyle/>
          <a:p>
            <a:r>
              <a:rPr lang="en-US" altLang="zh-CN" sz="2000" b="1" kern="0" dirty="0" smtClean="0">
                <a:solidFill>
                  <a:srgbClr val="133984"/>
                </a:solidFill>
              </a:rPr>
              <a:t>When these types of bus faults take place</a:t>
            </a:r>
            <a:endParaRPr lang="en-US" b="1" dirty="0"/>
          </a:p>
        </p:txBody>
      </p:sp>
      <p:sp>
        <p:nvSpPr>
          <p:cNvPr id="120838" name="Rectangle 2"/>
          <p:cNvSpPr>
            <a:spLocks noGrp="1" noChangeArrowheads="1"/>
          </p:cNvSpPr>
          <p:nvPr>
            <p:ph type="body" idx="1"/>
          </p:nvPr>
        </p:nvSpPr>
        <p:spPr>
          <a:xfrm>
            <a:off x="457200" y="954088"/>
            <a:ext cx="8229600" cy="5522912"/>
          </a:xfrm>
          <a:noFill/>
        </p:spPr>
        <p:txBody>
          <a:bodyPr/>
          <a:lstStyle/>
          <a:p>
            <a:pPr marL="0" indent="0" eaLnBrk="1" hangingPunct="1">
              <a:lnSpc>
                <a:spcPct val="100000"/>
              </a:lnSpc>
              <a:spcBef>
                <a:spcPct val="40000"/>
              </a:spcBef>
              <a:buFontTx/>
              <a:buNone/>
            </a:pPr>
            <a:r>
              <a:rPr lang="en-US" altLang="zh-CN" sz="2000" b="1" dirty="0" smtClean="0">
                <a:solidFill>
                  <a:srgbClr val="7F4D78"/>
                </a:solidFill>
              </a:rPr>
              <a:t>If</a:t>
            </a:r>
          </a:p>
          <a:p>
            <a:pPr>
              <a:buNone/>
            </a:pPr>
            <a:r>
              <a:rPr lang="en-US" altLang="zh-CN" sz="2000" dirty="0" smtClean="0"/>
              <a:t>  1. The bus fault handler is enabled (BUSFAULTENA bit in the System Handler Control and State register in the NVIC).</a:t>
            </a:r>
          </a:p>
          <a:p>
            <a:pPr marL="0" indent="0" eaLnBrk="1" hangingPunct="1">
              <a:lnSpc>
                <a:spcPct val="100000"/>
              </a:lnSpc>
              <a:spcBef>
                <a:spcPct val="40000"/>
              </a:spcBef>
              <a:buFontTx/>
              <a:buNone/>
            </a:pPr>
            <a:r>
              <a:rPr lang="en-US" altLang="zh-CN" sz="2000" dirty="0" smtClean="0"/>
              <a:t>   2. No other exceptions with the same or higher priority are running.</a:t>
            </a:r>
          </a:p>
          <a:p>
            <a:pPr marL="0" indent="0" eaLnBrk="1" hangingPunct="1">
              <a:lnSpc>
                <a:spcPct val="100000"/>
              </a:lnSpc>
              <a:spcBef>
                <a:spcPct val="40000"/>
              </a:spcBef>
              <a:buFontTx/>
              <a:buNone/>
            </a:pPr>
            <a:r>
              <a:rPr lang="en-US" altLang="zh-CN" sz="2000" b="1" dirty="0" smtClean="0">
                <a:solidFill>
                  <a:srgbClr val="7F4D78"/>
                </a:solidFill>
              </a:rPr>
              <a:t>Then </a:t>
            </a:r>
          </a:p>
          <a:p>
            <a:pPr marL="0" indent="0" eaLnBrk="1" hangingPunct="1">
              <a:lnSpc>
                <a:spcPct val="100000"/>
              </a:lnSpc>
              <a:spcBef>
                <a:spcPct val="40000"/>
              </a:spcBef>
              <a:buFontTx/>
              <a:buNone/>
            </a:pPr>
            <a:r>
              <a:rPr lang="en-US" altLang="zh-CN" sz="2000" dirty="0" smtClean="0"/>
              <a:t>   The bus fault handler will be executed. </a:t>
            </a:r>
          </a:p>
          <a:p>
            <a:pPr marL="0" indent="0" eaLnBrk="1" hangingPunct="1">
              <a:lnSpc>
                <a:spcPct val="100000"/>
              </a:lnSpc>
              <a:spcBef>
                <a:spcPct val="40000"/>
              </a:spcBef>
              <a:buFontTx/>
              <a:buNone/>
            </a:pPr>
            <a:r>
              <a:rPr lang="en-US" altLang="zh-CN" sz="2000" b="1" dirty="0" smtClean="0">
                <a:solidFill>
                  <a:srgbClr val="7F4D78"/>
                </a:solidFill>
              </a:rPr>
              <a:t>Else if</a:t>
            </a:r>
          </a:p>
          <a:p>
            <a:pPr marL="0" indent="0" eaLnBrk="1" hangingPunct="1">
              <a:lnSpc>
                <a:spcPct val="100000"/>
              </a:lnSpc>
              <a:spcBef>
                <a:spcPct val="40000"/>
              </a:spcBef>
              <a:buFontTx/>
              <a:buNone/>
            </a:pPr>
            <a:r>
              <a:rPr lang="en-US" altLang="zh-CN" sz="2000" dirty="0" smtClean="0"/>
              <a:t>   At the same time the core receives another exception handler with higher priority.</a:t>
            </a:r>
          </a:p>
          <a:p>
            <a:pPr marL="0" indent="0" eaLnBrk="1" hangingPunct="1">
              <a:lnSpc>
                <a:spcPct val="100000"/>
              </a:lnSpc>
              <a:spcBef>
                <a:spcPct val="40000"/>
              </a:spcBef>
              <a:buFontTx/>
              <a:buNone/>
            </a:pPr>
            <a:r>
              <a:rPr lang="en-US" altLang="zh-CN" sz="2000" b="1" dirty="0" smtClean="0">
                <a:solidFill>
                  <a:srgbClr val="7F4D78"/>
                </a:solidFill>
              </a:rPr>
              <a:t>Then</a:t>
            </a:r>
          </a:p>
          <a:p>
            <a:pPr marL="0" indent="0" eaLnBrk="1" hangingPunct="1">
              <a:lnSpc>
                <a:spcPct val="100000"/>
              </a:lnSpc>
              <a:spcBef>
                <a:spcPct val="40000"/>
              </a:spcBef>
              <a:buFontTx/>
              <a:buNone/>
            </a:pPr>
            <a:r>
              <a:rPr lang="en-US" altLang="zh-CN" sz="2000" dirty="0" smtClean="0"/>
              <a:t>   The bus fault exception will be pending.</a:t>
            </a:r>
          </a:p>
          <a:p>
            <a:pPr marL="0" indent="0" eaLnBrk="1" hangingPunct="1">
              <a:lnSpc>
                <a:spcPct val="100000"/>
              </a:lnSpc>
              <a:spcBef>
                <a:spcPct val="40000"/>
              </a:spcBef>
              <a:buFontTx/>
              <a:buNone/>
            </a:pPr>
            <a:endParaRPr lang="en-US" altLang="zh-CN" sz="1400" dirty="0" smtClean="0"/>
          </a:p>
          <a:p>
            <a:pPr>
              <a:buNone/>
            </a:pPr>
            <a:r>
              <a:rPr lang="en-US" sz="1800" b="1" dirty="0" smtClean="0"/>
              <a:t>Note:</a:t>
            </a:r>
            <a:r>
              <a:rPr lang="en-US" sz="1800" dirty="0" smtClean="0"/>
              <a:t> if </a:t>
            </a:r>
            <a:r>
              <a:rPr lang="en-US" sz="1800" dirty="0" smtClean="0">
                <a:solidFill>
                  <a:schemeClr val="accent2">
                    <a:lumMod val="60000"/>
                    <a:lumOff val="40000"/>
                  </a:schemeClr>
                </a:solidFill>
              </a:rPr>
              <a:t>the bus fault handler is not enabled </a:t>
            </a:r>
            <a:r>
              <a:rPr lang="en-US" sz="1800" dirty="0" smtClean="0"/>
              <a:t>or</a:t>
            </a:r>
            <a:r>
              <a:rPr lang="en-US" sz="1800" dirty="0" smtClean="0">
                <a:solidFill>
                  <a:schemeClr val="accent2">
                    <a:lumMod val="60000"/>
                    <a:lumOff val="40000"/>
                  </a:schemeClr>
                </a:solidFill>
              </a:rPr>
              <a:t> when the bus fault happens in an exception handler </a:t>
            </a:r>
            <a:r>
              <a:rPr lang="en-US" sz="1800" dirty="0" smtClean="0"/>
              <a:t>that has the same or higher priority than the bus fault handler, the hard fault handler will be executed instead</a:t>
            </a:r>
            <a:endParaRPr lang="en-US" altLang="zh-CN"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381000" y="1011238"/>
            <a:ext cx="8229600" cy="965200"/>
          </a:xfrm>
        </p:spPr>
        <p:txBody>
          <a:bodyPr/>
          <a:lstStyle/>
          <a:p>
            <a:pPr marL="0" indent="0" eaLnBrk="1" hangingPunct="1">
              <a:buFontTx/>
              <a:buNone/>
            </a:pPr>
            <a:r>
              <a:rPr lang="en-US" altLang="zh-CN" sz="2000" smtClean="0"/>
              <a:t>The NVIC has a number of fault status registers. One of them is the </a:t>
            </a:r>
            <a:r>
              <a:rPr lang="en-US" altLang="zh-CN" sz="2000" b="1" i="1" smtClean="0">
                <a:solidFill>
                  <a:srgbClr val="FF3300"/>
                </a:solidFill>
              </a:rPr>
              <a:t>Bus Fault Status Register</a:t>
            </a:r>
            <a:r>
              <a:rPr lang="en-US" altLang="zh-CN" sz="2000" smtClean="0"/>
              <a:t> (BFSR).</a:t>
            </a:r>
          </a:p>
        </p:txBody>
      </p:sp>
      <p:sp>
        <p:nvSpPr>
          <p:cNvPr id="121859" name="Rectangle 3"/>
          <p:cNvSpPr>
            <a:spLocks noChangeArrowheads="1"/>
          </p:cNvSpPr>
          <p:nvPr/>
        </p:nvSpPr>
        <p:spPr bwMode="auto">
          <a:xfrm>
            <a:off x="2181225" y="2090738"/>
            <a:ext cx="4540250" cy="366712"/>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Bus Fault Status Register (0xE000ED29)</a:t>
            </a:r>
          </a:p>
        </p:txBody>
      </p:sp>
      <p:graphicFrame>
        <p:nvGraphicFramePr>
          <p:cNvPr id="940094" name="Group 62"/>
          <p:cNvGraphicFramePr>
            <a:graphicFrameLocks noGrp="1"/>
          </p:cNvGraphicFramePr>
          <p:nvPr/>
        </p:nvGraphicFramePr>
        <p:xfrm>
          <a:off x="381000" y="2667000"/>
          <a:ext cx="8207375" cy="3864865"/>
        </p:xfrm>
        <a:graphic>
          <a:graphicData uri="http://schemas.openxmlformats.org/drawingml/2006/table">
            <a:tbl>
              <a:tblPr/>
              <a:tblGrid>
                <a:gridCol w="1150938"/>
                <a:gridCol w="1728787"/>
                <a:gridCol w="1223963"/>
                <a:gridCol w="1584325"/>
                <a:gridCol w="2519362"/>
              </a:tblGrid>
              <a:tr h="3968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r>
              <a:tr h="395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BFARVALID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BFAR is valid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968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95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STKERR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Stacking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968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UNSTKERR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Unstacking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95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IMPREISERR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Imprecise data access violation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968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PRECISERR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Precise data access violation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95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IBUSERR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Instruction access violation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68313" y="1143000"/>
            <a:ext cx="8229600" cy="3787775"/>
          </a:xfrm>
        </p:spPr>
        <p:txBody>
          <a:bodyPr/>
          <a:lstStyle/>
          <a:p>
            <a:pPr marL="0" indent="0" eaLnBrk="1" hangingPunct="1">
              <a:spcBef>
                <a:spcPct val="50000"/>
              </a:spcBef>
              <a:buFontTx/>
              <a:buNone/>
            </a:pPr>
            <a:r>
              <a:rPr lang="en-US" altLang="zh-CN" sz="2400" b="1" dirty="0" smtClean="0"/>
              <a:t>9.1.5.2 Memory Management Faults</a:t>
            </a:r>
          </a:p>
          <a:p>
            <a:pPr marL="0" indent="0" eaLnBrk="1" hangingPunct="1">
              <a:spcBef>
                <a:spcPct val="50000"/>
              </a:spcBef>
              <a:buFontTx/>
              <a:buNone/>
            </a:pPr>
            <a:r>
              <a:rPr lang="en-US" altLang="zh-CN" sz="2000" dirty="0" smtClean="0"/>
              <a:t>Common memory manage faults include:</a:t>
            </a:r>
          </a:p>
          <a:p>
            <a:pPr marL="465137" lvl="1" indent="0" eaLnBrk="1" hangingPunct="1">
              <a:spcBef>
                <a:spcPct val="50000"/>
              </a:spcBef>
              <a:buFontTx/>
              <a:buNone/>
            </a:pPr>
            <a:r>
              <a:rPr lang="en-US" altLang="zh-CN" sz="1600" dirty="0" smtClean="0"/>
              <a:t>1. </a:t>
            </a:r>
            <a:r>
              <a:rPr lang="en-US" altLang="zh-CN" sz="1600" i="1" dirty="0" smtClean="0"/>
              <a:t>Access to memory regions not defined in MPU setup</a:t>
            </a:r>
            <a:r>
              <a:rPr lang="en-US" altLang="zh-CN" sz="1600" dirty="0" smtClean="0"/>
              <a:t>.</a:t>
            </a:r>
          </a:p>
          <a:p>
            <a:pPr marL="465137" lvl="1" indent="0" eaLnBrk="1" hangingPunct="1">
              <a:spcBef>
                <a:spcPct val="50000"/>
              </a:spcBef>
              <a:buFontTx/>
              <a:buNone/>
            </a:pPr>
            <a:r>
              <a:rPr lang="en-US" altLang="zh-CN" sz="1600" dirty="0" smtClean="0"/>
              <a:t>2. </a:t>
            </a:r>
            <a:r>
              <a:rPr lang="en-US" altLang="zh-CN" sz="1600" i="1" dirty="0" smtClean="0"/>
              <a:t>Execute code from </a:t>
            </a:r>
            <a:r>
              <a:rPr lang="en-US" altLang="zh-CN" sz="1600" i="1" dirty="0" err="1" smtClean="0"/>
              <a:t>nonexecutable</a:t>
            </a:r>
            <a:r>
              <a:rPr lang="en-US" altLang="zh-CN" sz="1600" i="1" dirty="0" smtClean="0"/>
              <a:t> memory regions</a:t>
            </a:r>
            <a:r>
              <a:rPr lang="en-US" altLang="zh-CN" sz="1600" dirty="0" smtClean="0"/>
              <a:t>.</a:t>
            </a:r>
          </a:p>
          <a:p>
            <a:pPr marL="465137" lvl="1" indent="0" eaLnBrk="1" hangingPunct="1">
              <a:spcBef>
                <a:spcPct val="50000"/>
              </a:spcBef>
              <a:buFontTx/>
              <a:buNone/>
            </a:pPr>
            <a:r>
              <a:rPr lang="en-US" altLang="zh-CN" sz="1600" dirty="0" smtClean="0"/>
              <a:t>3. </a:t>
            </a:r>
            <a:r>
              <a:rPr lang="en-US" altLang="zh-CN" sz="1600" i="1" dirty="0" smtClean="0"/>
              <a:t>Writing to read-only regions</a:t>
            </a:r>
            <a:r>
              <a:rPr lang="en-US" altLang="zh-CN" sz="1600" dirty="0" smtClean="0"/>
              <a:t>.</a:t>
            </a:r>
          </a:p>
          <a:p>
            <a:pPr marL="465137" lvl="1" indent="0" eaLnBrk="1" hangingPunct="1">
              <a:spcBef>
                <a:spcPct val="50000"/>
              </a:spcBef>
              <a:buFontTx/>
              <a:buNone/>
            </a:pPr>
            <a:r>
              <a:rPr lang="en-US" altLang="zh-CN" sz="1600" dirty="0" smtClean="0"/>
              <a:t>4. </a:t>
            </a:r>
            <a:r>
              <a:rPr lang="en-US" altLang="zh-CN" sz="1600" i="1" dirty="0" smtClean="0"/>
              <a:t>An access in the user state to a region defined as privileged access only</a:t>
            </a:r>
            <a:r>
              <a:rPr lang="en-US" altLang="zh-CN" sz="1600" dirty="0" smtClean="0"/>
              <a:t>.</a:t>
            </a:r>
          </a:p>
          <a:p>
            <a:pPr marL="0" indent="0" eaLnBrk="1" hangingPunct="1">
              <a:spcBef>
                <a:spcPct val="50000"/>
              </a:spcBef>
              <a:buFontTx/>
              <a:buNone/>
            </a:pPr>
            <a:endParaRPr lang="en-US" altLang="zh-CN"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descr="shadow wide"/>
          <p:cNvPicPr>
            <a:picLocks noChangeAspect="1" noChangeArrowheads="1"/>
          </p:cNvPicPr>
          <p:nvPr/>
        </p:nvPicPr>
        <p:blipFill>
          <a:blip r:embed="rId2" cstate="print"/>
          <a:srcRect/>
          <a:stretch>
            <a:fillRect/>
          </a:stretch>
        </p:blipFill>
        <p:spPr bwMode="auto">
          <a:xfrm>
            <a:off x="395536" y="836712"/>
            <a:ext cx="304800" cy="609600"/>
          </a:xfrm>
          <a:prstGeom prst="rect">
            <a:avLst/>
          </a:prstGeom>
          <a:noFill/>
          <a:ln w="9525">
            <a:noFill/>
            <a:miter lim="800000"/>
            <a:headEnd/>
            <a:tailEnd/>
          </a:ln>
        </p:spPr>
      </p:pic>
      <p:pic>
        <p:nvPicPr>
          <p:cNvPr id="123907" name="Picture 4" descr="shadow wide"/>
          <p:cNvPicPr>
            <a:picLocks noChangeAspect="1" noChangeArrowheads="1"/>
          </p:cNvPicPr>
          <p:nvPr/>
        </p:nvPicPr>
        <p:blipFill>
          <a:blip r:embed="rId2" cstate="print"/>
          <a:srcRect/>
          <a:stretch>
            <a:fillRect/>
          </a:stretch>
        </p:blipFill>
        <p:spPr bwMode="auto">
          <a:xfrm>
            <a:off x="467544" y="4653136"/>
            <a:ext cx="762000" cy="609600"/>
          </a:xfrm>
          <a:prstGeom prst="rect">
            <a:avLst/>
          </a:prstGeom>
          <a:noFill/>
          <a:ln w="9525">
            <a:noFill/>
            <a:miter lim="800000"/>
            <a:headEnd/>
            <a:tailEnd/>
          </a:ln>
        </p:spPr>
      </p:pic>
      <p:pic>
        <p:nvPicPr>
          <p:cNvPr id="123908" name="Picture 5" descr="shadow wide"/>
          <p:cNvPicPr>
            <a:picLocks noChangeAspect="1" noChangeArrowheads="1"/>
          </p:cNvPicPr>
          <p:nvPr/>
        </p:nvPicPr>
        <p:blipFill>
          <a:blip r:embed="rId2" cstate="print"/>
          <a:srcRect/>
          <a:stretch>
            <a:fillRect/>
          </a:stretch>
        </p:blipFill>
        <p:spPr bwMode="auto">
          <a:xfrm>
            <a:off x="467544" y="3501008"/>
            <a:ext cx="762000" cy="609600"/>
          </a:xfrm>
          <a:prstGeom prst="rect">
            <a:avLst/>
          </a:prstGeom>
          <a:noFill/>
          <a:ln w="9525">
            <a:noFill/>
            <a:miter lim="800000"/>
            <a:headEnd/>
            <a:tailEnd/>
          </a:ln>
        </p:spPr>
      </p:pic>
      <p:pic>
        <p:nvPicPr>
          <p:cNvPr id="123909" name="Picture 6" descr="shadow wide"/>
          <p:cNvPicPr>
            <a:picLocks noChangeAspect="1" noChangeArrowheads="1"/>
          </p:cNvPicPr>
          <p:nvPr/>
        </p:nvPicPr>
        <p:blipFill>
          <a:blip r:embed="rId2" cstate="print"/>
          <a:srcRect/>
          <a:stretch>
            <a:fillRect/>
          </a:stretch>
        </p:blipFill>
        <p:spPr bwMode="auto">
          <a:xfrm>
            <a:off x="467544" y="2708920"/>
            <a:ext cx="762000" cy="609600"/>
          </a:xfrm>
          <a:prstGeom prst="rect">
            <a:avLst/>
          </a:prstGeom>
          <a:noFill/>
          <a:ln w="9525">
            <a:noFill/>
            <a:miter lim="800000"/>
            <a:headEnd/>
            <a:tailEnd/>
          </a:ln>
        </p:spPr>
      </p:pic>
      <p:sp>
        <p:nvSpPr>
          <p:cNvPr id="7" name="矩形 6"/>
          <p:cNvSpPr/>
          <p:nvPr/>
        </p:nvSpPr>
        <p:spPr>
          <a:xfrm>
            <a:off x="2555776" y="260648"/>
            <a:ext cx="6120680" cy="400110"/>
          </a:xfrm>
          <a:prstGeom prst="rect">
            <a:avLst/>
          </a:prstGeom>
        </p:spPr>
        <p:txBody>
          <a:bodyPr wrap="square">
            <a:spAutoFit/>
          </a:bodyPr>
          <a:lstStyle/>
          <a:p>
            <a:r>
              <a:rPr lang="en-US" altLang="zh-CN" sz="2000" b="1" kern="0" dirty="0" smtClean="0">
                <a:solidFill>
                  <a:srgbClr val="133984"/>
                </a:solidFill>
              </a:rPr>
              <a:t>When a memory manage faults occurs</a:t>
            </a:r>
            <a:endParaRPr lang="en-US" b="1" dirty="0"/>
          </a:p>
        </p:txBody>
      </p:sp>
      <p:sp>
        <p:nvSpPr>
          <p:cNvPr id="123910" name="Rectangle 2"/>
          <p:cNvSpPr>
            <a:spLocks noGrp="1" noChangeArrowheads="1"/>
          </p:cNvSpPr>
          <p:nvPr>
            <p:ph type="body" idx="1"/>
          </p:nvPr>
        </p:nvSpPr>
        <p:spPr>
          <a:xfrm>
            <a:off x="381000" y="838200"/>
            <a:ext cx="8229600" cy="5616575"/>
          </a:xfrm>
        </p:spPr>
        <p:txBody>
          <a:bodyPr/>
          <a:lstStyle/>
          <a:p>
            <a:pPr marL="0" indent="0" eaLnBrk="1" hangingPunct="1">
              <a:lnSpc>
                <a:spcPct val="100000"/>
              </a:lnSpc>
              <a:spcBef>
                <a:spcPct val="40000"/>
              </a:spcBef>
              <a:buFontTx/>
              <a:buNone/>
            </a:pPr>
            <a:r>
              <a:rPr lang="en-US" altLang="zh-CN" sz="2000" b="1" dirty="0" smtClean="0">
                <a:solidFill>
                  <a:srgbClr val="7F4D78"/>
                </a:solidFill>
              </a:rPr>
              <a:t>if</a:t>
            </a:r>
          </a:p>
          <a:p>
            <a:pPr>
              <a:buNone/>
            </a:pPr>
            <a:r>
              <a:rPr lang="en-US" altLang="zh-CN" sz="2000" dirty="0" smtClean="0"/>
              <a:t>  1. The memory manage fault handler is enabled (set the </a:t>
            </a:r>
            <a:r>
              <a:rPr lang="en-US" sz="2000" dirty="0" smtClean="0"/>
              <a:t>MEMFAULTENA bit in the System Handler Control and State register in the NVIC</a:t>
            </a:r>
            <a:r>
              <a:rPr lang="en-US" altLang="zh-CN" sz="2000" dirty="0" smtClean="0"/>
              <a:t>).</a:t>
            </a:r>
          </a:p>
          <a:p>
            <a:pPr marL="0" indent="0" eaLnBrk="1" hangingPunct="1">
              <a:lnSpc>
                <a:spcPct val="100000"/>
              </a:lnSpc>
              <a:spcBef>
                <a:spcPct val="40000"/>
              </a:spcBef>
              <a:buFontTx/>
              <a:buNone/>
            </a:pPr>
            <a:r>
              <a:rPr lang="en-US" altLang="zh-CN" sz="2000" dirty="0" smtClean="0"/>
              <a:t>   2. No other exceptions with the same or higher priority are running.</a:t>
            </a:r>
          </a:p>
          <a:p>
            <a:pPr marL="0" indent="0" eaLnBrk="1" hangingPunct="1">
              <a:lnSpc>
                <a:spcPct val="100000"/>
              </a:lnSpc>
              <a:spcBef>
                <a:spcPct val="40000"/>
              </a:spcBef>
              <a:buFontTx/>
              <a:buNone/>
            </a:pPr>
            <a:r>
              <a:rPr lang="en-US" altLang="zh-CN" sz="2000" b="1" dirty="0" smtClean="0">
                <a:solidFill>
                  <a:srgbClr val="7F4D78"/>
                </a:solidFill>
              </a:rPr>
              <a:t>Then </a:t>
            </a:r>
          </a:p>
          <a:p>
            <a:pPr marL="0" indent="0" eaLnBrk="1" hangingPunct="1">
              <a:lnSpc>
                <a:spcPct val="100000"/>
              </a:lnSpc>
              <a:spcBef>
                <a:spcPct val="40000"/>
              </a:spcBef>
              <a:buFontTx/>
              <a:buNone/>
            </a:pPr>
            <a:r>
              <a:rPr lang="en-US" altLang="zh-CN" sz="2000" dirty="0" smtClean="0"/>
              <a:t>   The memory manage fault handler will be executed. </a:t>
            </a:r>
          </a:p>
          <a:p>
            <a:pPr marL="0" indent="0" eaLnBrk="1" hangingPunct="1">
              <a:lnSpc>
                <a:spcPct val="100000"/>
              </a:lnSpc>
              <a:spcBef>
                <a:spcPct val="40000"/>
              </a:spcBef>
              <a:buFontTx/>
              <a:buNone/>
            </a:pPr>
            <a:r>
              <a:rPr lang="en-US" altLang="zh-CN" sz="2000" b="1" dirty="0" smtClean="0">
                <a:solidFill>
                  <a:srgbClr val="7F4D78"/>
                </a:solidFill>
              </a:rPr>
              <a:t>Else if</a:t>
            </a:r>
          </a:p>
          <a:p>
            <a:pPr marL="0" indent="0" eaLnBrk="1" hangingPunct="1">
              <a:lnSpc>
                <a:spcPct val="100000"/>
              </a:lnSpc>
              <a:spcBef>
                <a:spcPct val="40000"/>
              </a:spcBef>
              <a:buFontTx/>
              <a:buNone/>
            </a:pPr>
            <a:r>
              <a:rPr lang="en-US" altLang="zh-CN" sz="2000" dirty="0" smtClean="0"/>
              <a:t>   At the same time the core receives another exception handler with higher priority.</a:t>
            </a:r>
          </a:p>
          <a:p>
            <a:pPr marL="0" indent="0" eaLnBrk="1" hangingPunct="1">
              <a:lnSpc>
                <a:spcPct val="100000"/>
              </a:lnSpc>
              <a:spcBef>
                <a:spcPct val="40000"/>
              </a:spcBef>
              <a:buFontTx/>
              <a:buNone/>
            </a:pPr>
            <a:r>
              <a:rPr lang="en-US" altLang="zh-CN" sz="2000" b="1" dirty="0" smtClean="0">
                <a:solidFill>
                  <a:srgbClr val="7F4D78"/>
                </a:solidFill>
              </a:rPr>
              <a:t>Then</a:t>
            </a:r>
          </a:p>
          <a:p>
            <a:pPr marL="0" indent="0" eaLnBrk="1" hangingPunct="1">
              <a:lnSpc>
                <a:spcPct val="100000"/>
              </a:lnSpc>
              <a:spcBef>
                <a:spcPct val="40000"/>
              </a:spcBef>
              <a:buFontTx/>
              <a:buNone/>
            </a:pPr>
            <a:r>
              <a:rPr lang="en-US" altLang="zh-CN" sz="2000" b="1" dirty="0" smtClean="0">
                <a:solidFill>
                  <a:srgbClr val="7F4D78"/>
                </a:solidFill>
              </a:rPr>
              <a:t>   </a:t>
            </a:r>
            <a:r>
              <a:rPr lang="en-US" altLang="zh-CN" sz="2000" dirty="0" smtClean="0"/>
              <a:t>The memory manage fault exception will be pending.</a:t>
            </a:r>
          </a:p>
          <a:p>
            <a:pPr marL="0" indent="0" eaLnBrk="1" hangingPunct="1">
              <a:lnSpc>
                <a:spcPct val="100000"/>
              </a:lnSpc>
              <a:spcBef>
                <a:spcPct val="40000"/>
              </a:spcBef>
              <a:buFontTx/>
              <a:buNone/>
            </a:pPr>
            <a:endParaRPr lang="en-US" altLang="zh-CN" sz="1200" dirty="0" smtClean="0"/>
          </a:p>
          <a:p>
            <a:pPr>
              <a:buNone/>
            </a:pPr>
            <a:r>
              <a:rPr lang="en-US" altLang="zh-CN" sz="1800" b="1" dirty="0" smtClean="0"/>
              <a:t>Note: </a:t>
            </a:r>
            <a:r>
              <a:rPr lang="en-US" sz="1800" dirty="0" smtClean="0"/>
              <a:t>If </a:t>
            </a:r>
            <a:r>
              <a:rPr lang="en-US" sz="1800" dirty="0" smtClean="0">
                <a:solidFill>
                  <a:schemeClr val="accent2">
                    <a:lumMod val="60000"/>
                    <a:lumOff val="40000"/>
                  </a:schemeClr>
                </a:solidFill>
              </a:rPr>
              <a:t>the processor is already running an exception handler with same or higher priority</a:t>
            </a:r>
            <a:r>
              <a:rPr lang="en-US" sz="1800" dirty="0" smtClean="0"/>
              <a:t> or </a:t>
            </a:r>
            <a:r>
              <a:rPr lang="en-US" sz="1800" dirty="0" smtClean="0">
                <a:solidFill>
                  <a:schemeClr val="accent2">
                    <a:lumMod val="60000"/>
                    <a:lumOff val="40000"/>
                  </a:schemeClr>
                </a:solidFill>
              </a:rPr>
              <a:t>if the memory management fault handler is not enabled</a:t>
            </a:r>
            <a:r>
              <a:rPr lang="en-US" sz="1800" dirty="0" smtClean="0"/>
              <a:t>, the </a:t>
            </a:r>
            <a:r>
              <a:rPr lang="en-US" sz="1800" dirty="0" smtClean="0">
                <a:solidFill>
                  <a:srgbClr val="FF0000"/>
                </a:solidFill>
              </a:rPr>
              <a:t>hard fault handler </a:t>
            </a:r>
            <a:r>
              <a:rPr lang="en-US" sz="1800" dirty="0" smtClean="0"/>
              <a:t>will be executed instead.</a:t>
            </a:r>
            <a:endParaRPr lang="en-US" altLang="zh-CN" sz="1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sz="half" idx="1"/>
          </p:nvPr>
        </p:nvSpPr>
        <p:spPr>
          <a:xfrm>
            <a:off x="457200" y="990600"/>
            <a:ext cx="8291513" cy="1008063"/>
          </a:xfrm>
        </p:spPr>
        <p:txBody>
          <a:bodyPr/>
          <a:lstStyle/>
          <a:p>
            <a:pPr marL="0" indent="0" eaLnBrk="1" hangingPunct="1">
              <a:buFontTx/>
              <a:buNone/>
            </a:pPr>
            <a:r>
              <a:rPr lang="en-US" altLang="zh-CN" sz="2000" smtClean="0"/>
              <a:t>The NVIC contains a Memory Management Fault Status Register (MFSR) to indicate the cause of the memory management fault.</a:t>
            </a:r>
          </a:p>
        </p:txBody>
      </p:sp>
      <p:sp>
        <p:nvSpPr>
          <p:cNvPr id="124931" name="Rectangle 3"/>
          <p:cNvSpPr>
            <a:spLocks noChangeArrowheads="1"/>
          </p:cNvSpPr>
          <p:nvPr/>
        </p:nvSpPr>
        <p:spPr bwMode="auto">
          <a:xfrm>
            <a:off x="1371600" y="2057400"/>
            <a:ext cx="64452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Memory Management Fault Status Register (0xE000ED28)</a:t>
            </a:r>
          </a:p>
        </p:txBody>
      </p:sp>
      <p:graphicFrame>
        <p:nvGraphicFramePr>
          <p:cNvPr id="943165" name="Group 61"/>
          <p:cNvGraphicFramePr>
            <a:graphicFrameLocks noGrp="1"/>
          </p:cNvGraphicFramePr>
          <p:nvPr>
            <p:ph sz="half" idx="2"/>
          </p:nvPr>
        </p:nvGraphicFramePr>
        <p:xfrm>
          <a:off x="533400" y="2590800"/>
          <a:ext cx="8135938" cy="3889377"/>
        </p:xfrm>
        <a:graphic>
          <a:graphicData uri="http://schemas.openxmlformats.org/drawingml/2006/table">
            <a:tbl>
              <a:tblPr/>
              <a:tblGrid>
                <a:gridCol w="1141413"/>
                <a:gridCol w="1714500"/>
                <a:gridCol w="1212850"/>
                <a:gridCol w="1568450"/>
                <a:gridCol w="2498725"/>
              </a:tblGrid>
              <a:tr h="4445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r>
              <a:tr h="6477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MMARVALID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the MMAR is valid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746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429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MSTKERR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Stacking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445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MUNSTKERR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Unstacking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429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429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DACCVIOL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Data access violation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649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IACCVIOL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Instruction access violation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381000" y="1066800"/>
            <a:ext cx="8435975" cy="4781550"/>
          </a:xfrm>
        </p:spPr>
        <p:txBody>
          <a:bodyPr/>
          <a:lstStyle/>
          <a:p>
            <a:pPr marL="0" indent="0" eaLnBrk="1" hangingPunct="1">
              <a:lnSpc>
                <a:spcPct val="100000"/>
              </a:lnSpc>
              <a:spcBef>
                <a:spcPct val="50000"/>
              </a:spcBef>
              <a:buFontTx/>
              <a:buNone/>
            </a:pPr>
            <a:r>
              <a:rPr lang="en-US" altLang="zh-CN" sz="2400" b="1" dirty="0" smtClean="0"/>
              <a:t>9.1.5.3 Usage Faults</a:t>
            </a:r>
          </a:p>
          <a:p>
            <a:pPr marL="0" indent="0" eaLnBrk="1" hangingPunct="1">
              <a:lnSpc>
                <a:spcPct val="100000"/>
              </a:lnSpc>
              <a:spcBef>
                <a:spcPct val="50000"/>
              </a:spcBef>
              <a:buFontTx/>
              <a:buNone/>
            </a:pPr>
            <a:r>
              <a:rPr lang="en-US" altLang="zh-CN" sz="2000" dirty="0" smtClean="0"/>
              <a:t>Usage faults can be caused by:</a:t>
            </a:r>
          </a:p>
          <a:p>
            <a:pPr marL="465137" lvl="1" indent="0" eaLnBrk="1" hangingPunct="1">
              <a:lnSpc>
                <a:spcPct val="100000"/>
              </a:lnSpc>
              <a:spcBef>
                <a:spcPct val="50000"/>
              </a:spcBef>
              <a:buFontTx/>
              <a:buNone/>
            </a:pPr>
            <a:r>
              <a:rPr lang="en-US" altLang="zh-CN" sz="1600" dirty="0" smtClean="0"/>
              <a:t>1. </a:t>
            </a:r>
            <a:r>
              <a:rPr lang="en-US" altLang="zh-CN" sz="1600" i="1" dirty="0" smtClean="0"/>
              <a:t>Undefined instructions</a:t>
            </a:r>
          </a:p>
          <a:p>
            <a:pPr marL="465137" lvl="1" indent="0" eaLnBrk="1" hangingPunct="1">
              <a:lnSpc>
                <a:spcPct val="100000"/>
              </a:lnSpc>
              <a:spcBef>
                <a:spcPct val="50000"/>
              </a:spcBef>
              <a:buFontTx/>
              <a:buNone/>
            </a:pPr>
            <a:r>
              <a:rPr lang="en-US" altLang="zh-CN" sz="1600" dirty="0" smtClean="0"/>
              <a:t>2. </a:t>
            </a:r>
            <a:r>
              <a:rPr lang="en-US" altLang="zh-CN" sz="1600" i="1" dirty="0" smtClean="0"/>
              <a:t>Coprocessor instructions </a:t>
            </a:r>
            <a:r>
              <a:rPr lang="en-US" altLang="zh-CN" sz="1600" dirty="0" smtClean="0"/>
              <a:t>(</a:t>
            </a:r>
            <a:r>
              <a:rPr lang="en-US" sz="1600" dirty="0" smtClean="0"/>
              <a:t>the Cortex-M3 processor does not support </a:t>
            </a:r>
            <a:r>
              <a:rPr lang="en-US" sz="1600" smtClean="0"/>
              <a:t>a coprocessor</a:t>
            </a:r>
            <a:r>
              <a:rPr lang="en-US" altLang="zh-CN" sz="1600" smtClean="0"/>
              <a:t>)</a:t>
            </a:r>
          </a:p>
          <a:p>
            <a:pPr marL="465137" lvl="1" indent="0" eaLnBrk="1" hangingPunct="1">
              <a:lnSpc>
                <a:spcPct val="100000"/>
              </a:lnSpc>
              <a:spcBef>
                <a:spcPct val="50000"/>
              </a:spcBef>
              <a:buFontTx/>
              <a:buNone/>
            </a:pPr>
            <a:r>
              <a:rPr lang="en-US" altLang="zh-CN" sz="1600" smtClean="0"/>
              <a:t>3</a:t>
            </a:r>
            <a:r>
              <a:rPr lang="en-US" altLang="zh-CN" sz="1600" dirty="0" smtClean="0"/>
              <a:t>. </a:t>
            </a:r>
            <a:r>
              <a:rPr lang="en-US" altLang="zh-CN" sz="1600" i="1" dirty="0" smtClean="0"/>
              <a:t>Trying to switch to the ARM state</a:t>
            </a:r>
            <a:r>
              <a:rPr lang="en-US" altLang="zh-CN" sz="1600" dirty="0" smtClean="0"/>
              <a:t> (</a:t>
            </a:r>
            <a:r>
              <a:rPr lang="en-US" sz="1600" dirty="0" smtClean="0"/>
              <a:t>This can happen if you load a new value to PC with the LSB equal to 0</a:t>
            </a:r>
            <a:r>
              <a:rPr lang="en-US" altLang="zh-CN" sz="1600" dirty="0" smtClean="0"/>
              <a:t>)</a:t>
            </a:r>
          </a:p>
          <a:p>
            <a:pPr marL="465137" lvl="1" indent="0" eaLnBrk="1" hangingPunct="1">
              <a:lnSpc>
                <a:spcPct val="100000"/>
              </a:lnSpc>
              <a:spcBef>
                <a:spcPct val="50000"/>
              </a:spcBef>
              <a:buFontTx/>
              <a:buNone/>
            </a:pPr>
            <a:r>
              <a:rPr lang="en-US" altLang="zh-CN" sz="1600" dirty="0" smtClean="0"/>
              <a:t>4. </a:t>
            </a:r>
            <a:r>
              <a:rPr lang="en-US" altLang="zh-CN" sz="1600" i="1" dirty="0" smtClean="0"/>
              <a:t>Invalid interrupt return </a:t>
            </a:r>
            <a:r>
              <a:rPr lang="en-US" altLang="zh-CN" sz="1600" dirty="0" smtClean="0"/>
              <a:t>(Link Register contains invalid/incorrect values)</a:t>
            </a:r>
          </a:p>
          <a:p>
            <a:pPr marL="465137" lvl="1" indent="0" eaLnBrk="1" hangingPunct="1">
              <a:lnSpc>
                <a:spcPct val="100000"/>
              </a:lnSpc>
              <a:spcBef>
                <a:spcPct val="50000"/>
              </a:spcBef>
              <a:buFontTx/>
              <a:buNone/>
            </a:pPr>
            <a:r>
              <a:rPr lang="en-US" altLang="zh-CN" sz="1600" dirty="0" smtClean="0"/>
              <a:t>5. </a:t>
            </a:r>
            <a:r>
              <a:rPr lang="en-US" altLang="zh-CN" sz="1600" i="1" dirty="0" smtClean="0"/>
              <a:t>Unaligned memory accesses using multiple load or store instructions </a:t>
            </a:r>
          </a:p>
          <a:p>
            <a:pPr marL="0" indent="0" eaLnBrk="1" hangingPunct="1">
              <a:lnSpc>
                <a:spcPct val="100000"/>
              </a:lnSpc>
              <a:spcBef>
                <a:spcPct val="50000"/>
              </a:spcBef>
              <a:buFontTx/>
              <a:buNone/>
            </a:pPr>
            <a:r>
              <a:rPr lang="en-US" altLang="zh-CN" sz="2000" dirty="0" smtClean="0"/>
              <a:t>It is possible, by setting up certain control bits in the NVIC, to generate usage faults for:</a:t>
            </a:r>
          </a:p>
          <a:p>
            <a:pPr marL="465137" lvl="1" indent="0" eaLnBrk="1" hangingPunct="1">
              <a:lnSpc>
                <a:spcPct val="100000"/>
              </a:lnSpc>
              <a:spcBef>
                <a:spcPct val="50000"/>
              </a:spcBef>
              <a:buFontTx/>
              <a:buNone/>
            </a:pPr>
            <a:r>
              <a:rPr lang="en-US" altLang="zh-CN" sz="1600" dirty="0" smtClean="0"/>
              <a:t>1. Divide by zero</a:t>
            </a:r>
          </a:p>
          <a:p>
            <a:pPr marL="465137" lvl="1" indent="0" eaLnBrk="1" hangingPunct="1">
              <a:lnSpc>
                <a:spcPct val="100000"/>
              </a:lnSpc>
              <a:spcBef>
                <a:spcPct val="50000"/>
              </a:spcBef>
              <a:buFontTx/>
              <a:buNone/>
            </a:pPr>
            <a:r>
              <a:rPr lang="en-US" altLang="zh-CN" sz="1600" dirty="0" smtClean="0"/>
              <a:t>2. Any unaligned memory accesses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shadow wide"/>
          <p:cNvPicPr>
            <a:picLocks noChangeAspect="1" noChangeArrowheads="1"/>
          </p:cNvPicPr>
          <p:nvPr/>
        </p:nvPicPr>
        <p:blipFill>
          <a:blip r:embed="rId2" cstate="print"/>
          <a:srcRect/>
          <a:stretch>
            <a:fillRect/>
          </a:stretch>
        </p:blipFill>
        <p:spPr bwMode="auto">
          <a:xfrm>
            <a:off x="467544" y="836712"/>
            <a:ext cx="304800" cy="609600"/>
          </a:xfrm>
          <a:prstGeom prst="rect">
            <a:avLst/>
          </a:prstGeom>
          <a:noFill/>
          <a:ln w="9525">
            <a:noFill/>
            <a:miter lim="800000"/>
            <a:headEnd/>
            <a:tailEnd/>
          </a:ln>
        </p:spPr>
      </p:pic>
      <p:pic>
        <p:nvPicPr>
          <p:cNvPr id="126979" name="Picture 4" descr="shadow wide"/>
          <p:cNvPicPr>
            <a:picLocks noChangeAspect="1" noChangeArrowheads="1"/>
          </p:cNvPicPr>
          <p:nvPr/>
        </p:nvPicPr>
        <p:blipFill>
          <a:blip r:embed="rId2" cstate="print"/>
          <a:srcRect/>
          <a:stretch>
            <a:fillRect/>
          </a:stretch>
        </p:blipFill>
        <p:spPr bwMode="auto">
          <a:xfrm>
            <a:off x="539552" y="2492896"/>
            <a:ext cx="685800" cy="609600"/>
          </a:xfrm>
          <a:prstGeom prst="rect">
            <a:avLst/>
          </a:prstGeom>
          <a:noFill/>
          <a:ln w="9525">
            <a:noFill/>
            <a:miter lim="800000"/>
            <a:headEnd/>
            <a:tailEnd/>
          </a:ln>
        </p:spPr>
      </p:pic>
      <p:pic>
        <p:nvPicPr>
          <p:cNvPr id="126980" name="Picture 5" descr="shadow wide"/>
          <p:cNvPicPr>
            <a:picLocks noChangeAspect="1" noChangeArrowheads="1"/>
          </p:cNvPicPr>
          <p:nvPr/>
        </p:nvPicPr>
        <p:blipFill>
          <a:blip r:embed="rId2" cstate="print"/>
          <a:srcRect/>
          <a:stretch>
            <a:fillRect/>
          </a:stretch>
        </p:blipFill>
        <p:spPr bwMode="auto">
          <a:xfrm>
            <a:off x="539552" y="3356992"/>
            <a:ext cx="762000" cy="609600"/>
          </a:xfrm>
          <a:prstGeom prst="rect">
            <a:avLst/>
          </a:prstGeom>
          <a:noFill/>
          <a:ln w="9525">
            <a:noFill/>
            <a:miter lim="800000"/>
            <a:headEnd/>
            <a:tailEnd/>
          </a:ln>
        </p:spPr>
      </p:pic>
      <p:pic>
        <p:nvPicPr>
          <p:cNvPr id="126981" name="Picture 6" descr="shadow wide"/>
          <p:cNvPicPr>
            <a:picLocks noChangeAspect="1" noChangeArrowheads="1"/>
          </p:cNvPicPr>
          <p:nvPr/>
        </p:nvPicPr>
        <p:blipFill>
          <a:blip r:embed="rId2" cstate="print"/>
          <a:srcRect/>
          <a:stretch>
            <a:fillRect/>
          </a:stretch>
        </p:blipFill>
        <p:spPr bwMode="auto">
          <a:xfrm>
            <a:off x="539552" y="4581128"/>
            <a:ext cx="685800" cy="609600"/>
          </a:xfrm>
          <a:prstGeom prst="rect">
            <a:avLst/>
          </a:prstGeom>
          <a:noFill/>
          <a:ln w="9525">
            <a:noFill/>
            <a:miter lim="800000"/>
            <a:headEnd/>
            <a:tailEnd/>
          </a:ln>
        </p:spPr>
      </p:pic>
      <p:sp>
        <p:nvSpPr>
          <p:cNvPr id="7" name="矩形 6"/>
          <p:cNvSpPr/>
          <p:nvPr/>
        </p:nvSpPr>
        <p:spPr>
          <a:xfrm>
            <a:off x="3131840" y="260648"/>
            <a:ext cx="4301158" cy="400110"/>
          </a:xfrm>
          <a:prstGeom prst="rect">
            <a:avLst/>
          </a:prstGeom>
        </p:spPr>
        <p:txBody>
          <a:bodyPr wrap="square">
            <a:spAutoFit/>
          </a:bodyPr>
          <a:lstStyle/>
          <a:p>
            <a:r>
              <a:rPr lang="en-US" altLang="zh-CN" sz="2000" b="1" kern="0" dirty="0" smtClean="0">
                <a:solidFill>
                  <a:srgbClr val="133984"/>
                </a:solidFill>
              </a:rPr>
              <a:t>When a usage fault occurs</a:t>
            </a:r>
            <a:endParaRPr lang="en-US" b="1" dirty="0"/>
          </a:p>
        </p:txBody>
      </p:sp>
      <p:sp>
        <p:nvSpPr>
          <p:cNvPr id="126982" name="Rectangle 2"/>
          <p:cNvSpPr>
            <a:spLocks noGrp="1" noChangeArrowheads="1"/>
          </p:cNvSpPr>
          <p:nvPr>
            <p:ph type="body" idx="1"/>
          </p:nvPr>
        </p:nvSpPr>
        <p:spPr>
          <a:xfrm>
            <a:off x="457200" y="838200"/>
            <a:ext cx="8229600" cy="5688013"/>
          </a:xfrm>
        </p:spPr>
        <p:txBody>
          <a:bodyPr/>
          <a:lstStyle/>
          <a:p>
            <a:pPr marL="0" indent="0" eaLnBrk="1" hangingPunct="1">
              <a:lnSpc>
                <a:spcPct val="100000"/>
              </a:lnSpc>
              <a:spcBef>
                <a:spcPct val="50000"/>
              </a:spcBef>
              <a:buFontTx/>
              <a:buNone/>
            </a:pPr>
            <a:r>
              <a:rPr lang="en-US" altLang="zh-CN" sz="2000" b="1" dirty="0" smtClean="0">
                <a:solidFill>
                  <a:srgbClr val="7F4D78"/>
                </a:solidFill>
              </a:rPr>
              <a:t>if</a:t>
            </a:r>
          </a:p>
          <a:p>
            <a:pPr>
              <a:buNone/>
            </a:pPr>
            <a:r>
              <a:rPr lang="en-US" altLang="zh-CN" sz="2000" dirty="0" smtClean="0"/>
              <a:t>   1. The usage fault handler is enabled (set </a:t>
            </a:r>
            <a:r>
              <a:rPr lang="en-US" sz="2000" dirty="0" smtClean="0"/>
              <a:t>the USGFAULTENA bit in the System Handler Control and State register in the NVIC</a:t>
            </a:r>
            <a:r>
              <a:rPr lang="en-US" altLang="zh-CN" sz="2000" dirty="0" smtClean="0"/>
              <a:t>).</a:t>
            </a:r>
          </a:p>
          <a:p>
            <a:pPr marL="0" indent="0" eaLnBrk="1" hangingPunct="1">
              <a:lnSpc>
                <a:spcPct val="100000"/>
              </a:lnSpc>
              <a:spcBef>
                <a:spcPct val="50000"/>
              </a:spcBef>
              <a:buFontTx/>
              <a:buNone/>
            </a:pPr>
            <a:r>
              <a:rPr lang="en-US" altLang="zh-CN" sz="2000" dirty="0" smtClean="0"/>
              <a:t>   2. No other exceptions with the same or higher priority are running.</a:t>
            </a:r>
          </a:p>
          <a:p>
            <a:pPr marL="0" indent="0" eaLnBrk="1" hangingPunct="1">
              <a:lnSpc>
                <a:spcPct val="100000"/>
              </a:lnSpc>
              <a:spcBef>
                <a:spcPct val="50000"/>
              </a:spcBef>
              <a:buFontTx/>
              <a:buNone/>
            </a:pPr>
            <a:r>
              <a:rPr lang="en-US" altLang="zh-CN" sz="2000" b="1" dirty="0" smtClean="0">
                <a:solidFill>
                  <a:srgbClr val="7F4D78"/>
                </a:solidFill>
              </a:rPr>
              <a:t>Then </a:t>
            </a:r>
          </a:p>
          <a:p>
            <a:pPr marL="0" indent="0" eaLnBrk="1" hangingPunct="1">
              <a:lnSpc>
                <a:spcPct val="100000"/>
              </a:lnSpc>
              <a:spcBef>
                <a:spcPct val="50000"/>
              </a:spcBef>
              <a:buFontTx/>
              <a:buNone/>
            </a:pPr>
            <a:r>
              <a:rPr lang="en-US" altLang="zh-CN" sz="2000" dirty="0" smtClean="0"/>
              <a:t>   The usage fault handler will be executed. </a:t>
            </a:r>
          </a:p>
          <a:p>
            <a:pPr marL="0" indent="0" eaLnBrk="1" hangingPunct="1">
              <a:lnSpc>
                <a:spcPct val="100000"/>
              </a:lnSpc>
              <a:spcBef>
                <a:spcPct val="50000"/>
              </a:spcBef>
              <a:buFontTx/>
              <a:buNone/>
            </a:pPr>
            <a:r>
              <a:rPr lang="en-US" altLang="zh-CN" sz="2000" b="1" dirty="0" smtClean="0">
                <a:solidFill>
                  <a:srgbClr val="7F4D78"/>
                </a:solidFill>
              </a:rPr>
              <a:t>Else if</a:t>
            </a:r>
          </a:p>
          <a:p>
            <a:pPr marL="0" indent="0" eaLnBrk="1" hangingPunct="1">
              <a:lnSpc>
                <a:spcPct val="100000"/>
              </a:lnSpc>
              <a:spcBef>
                <a:spcPct val="50000"/>
              </a:spcBef>
              <a:buFontTx/>
              <a:buNone/>
            </a:pPr>
            <a:r>
              <a:rPr lang="en-US" altLang="zh-CN" sz="2000" b="1" dirty="0" smtClean="0">
                <a:solidFill>
                  <a:srgbClr val="7F4D78"/>
                </a:solidFill>
              </a:rPr>
              <a:t>   </a:t>
            </a:r>
            <a:r>
              <a:rPr lang="en-US" altLang="zh-CN" sz="2000" dirty="0" smtClean="0"/>
              <a:t>At the same time the core receives another exception handler with higher priority.</a:t>
            </a:r>
          </a:p>
          <a:p>
            <a:pPr marL="0" indent="0" eaLnBrk="1" hangingPunct="1">
              <a:lnSpc>
                <a:spcPct val="100000"/>
              </a:lnSpc>
              <a:spcBef>
                <a:spcPct val="50000"/>
              </a:spcBef>
              <a:buFontTx/>
              <a:buNone/>
            </a:pPr>
            <a:r>
              <a:rPr lang="en-US" altLang="zh-CN" sz="2000" b="1" dirty="0" smtClean="0">
                <a:solidFill>
                  <a:srgbClr val="7F4D78"/>
                </a:solidFill>
              </a:rPr>
              <a:t>Then</a:t>
            </a:r>
          </a:p>
          <a:p>
            <a:pPr marL="0" indent="0" eaLnBrk="1" hangingPunct="1">
              <a:lnSpc>
                <a:spcPct val="100000"/>
              </a:lnSpc>
              <a:spcBef>
                <a:spcPct val="50000"/>
              </a:spcBef>
              <a:buFontTx/>
              <a:buNone/>
            </a:pPr>
            <a:r>
              <a:rPr lang="en-US" altLang="zh-CN" sz="2000" b="1" dirty="0" smtClean="0">
                <a:solidFill>
                  <a:srgbClr val="7F4D78"/>
                </a:solidFill>
              </a:rPr>
              <a:t>   </a:t>
            </a:r>
            <a:r>
              <a:rPr lang="en-US" altLang="zh-CN" sz="2000" dirty="0" smtClean="0"/>
              <a:t>The usage fault exception will be pending.</a:t>
            </a:r>
          </a:p>
          <a:p>
            <a:pPr>
              <a:buNone/>
            </a:pPr>
            <a:endParaRPr lang="en-US" altLang="zh-CN" sz="1000" b="1" dirty="0" smtClean="0"/>
          </a:p>
          <a:p>
            <a:pPr>
              <a:buNone/>
            </a:pPr>
            <a:r>
              <a:rPr lang="en-US" altLang="zh-CN" sz="2000" b="1" dirty="0" smtClean="0"/>
              <a:t>Note: </a:t>
            </a:r>
            <a:r>
              <a:rPr lang="en-US" sz="2000" dirty="0" smtClean="0"/>
              <a:t>If </a:t>
            </a:r>
            <a:r>
              <a:rPr lang="en-US" sz="2000" dirty="0" smtClean="0">
                <a:solidFill>
                  <a:schemeClr val="accent2">
                    <a:lumMod val="60000"/>
                    <a:lumOff val="40000"/>
                  </a:schemeClr>
                </a:solidFill>
              </a:rPr>
              <a:t>the processor is already running an exception handler with same or higher priority</a:t>
            </a:r>
            <a:r>
              <a:rPr lang="en-US" sz="2000" dirty="0" smtClean="0"/>
              <a:t> or </a:t>
            </a:r>
            <a:r>
              <a:rPr lang="en-US" sz="2000" dirty="0" smtClean="0">
                <a:solidFill>
                  <a:schemeClr val="accent2">
                    <a:lumMod val="60000"/>
                    <a:lumOff val="40000"/>
                  </a:schemeClr>
                </a:solidFill>
              </a:rPr>
              <a:t>if the usage fault handler is not enabled</a:t>
            </a:r>
            <a:r>
              <a:rPr lang="en-US" sz="2000" dirty="0" smtClean="0"/>
              <a:t>, the </a:t>
            </a:r>
            <a:r>
              <a:rPr lang="en-US" sz="2000" dirty="0" smtClean="0">
                <a:solidFill>
                  <a:srgbClr val="FF0000"/>
                </a:solidFill>
              </a:rPr>
              <a:t>hard fault handler </a:t>
            </a:r>
            <a:r>
              <a:rPr lang="en-US" sz="2000" dirty="0" smtClean="0"/>
              <a:t>will be executed instead.</a:t>
            </a:r>
            <a:endParaRPr lang="en-US" altLang="zh-CN"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457200" y="914400"/>
            <a:ext cx="8229600" cy="936625"/>
          </a:xfrm>
        </p:spPr>
        <p:txBody>
          <a:bodyPr/>
          <a:lstStyle/>
          <a:p>
            <a:pPr marL="0" indent="0" eaLnBrk="1" hangingPunct="1">
              <a:buFontTx/>
              <a:buNone/>
            </a:pPr>
            <a:r>
              <a:rPr lang="en-US" altLang="zh-CN" sz="2000" smtClean="0"/>
              <a:t>The NVIC provides a </a:t>
            </a:r>
            <a:r>
              <a:rPr lang="en-US" altLang="zh-CN" sz="2000" b="1" i="1" smtClean="0">
                <a:solidFill>
                  <a:srgbClr val="FF3300"/>
                </a:solidFill>
              </a:rPr>
              <a:t>Usage Fault Status Register</a:t>
            </a:r>
            <a:r>
              <a:rPr lang="en-US" altLang="zh-CN" sz="2000" smtClean="0"/>
              <a:t> (UFSR) for the usage fault handler to determine the cause of the fault.</a:t>
            </a:r>
          </a:p>
        </p:txBody>
      </p:sp>
      <p:sp>
        <p:nvSpPr>
          <p:cNvPr id="128003" name="Rectangle 3"/>
          <p:cNvSpPr>
            <a:spLocks noChangeArrowheads="1"/>
          </p:cNvSpPr>
          <p:nvPr/>
        </p:nvSpPr>
        <p:spPr bwMode="auto">
          <a:xfrm>
            <a:off x="2112963" y="1689100"/>
            <a:ext cx="48323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Usage Fault Status Register (0xE000ED2A)</a:t>
            </a:r>
          </a:p>
        </p:txBody>
      </p:sp>
      <p:graphicFrame>
        <p:nvGraphicFramePr>
          <p:cNvPr id="946237" name="Group 61"/>
          <p:cNvGraphicFramePr>
            <a:graphicFrameLocks noGrp="1"/>
          </p:cNvGraphicFramePr>
          <p:nvPr/>
        </p:nvGraphicFramePr>
        <p:xfrm>
          <a:off x="384175" y="2265363"/>
          <a:ext cx="8424863" cy="4391979"/>
        </p:xfrm>
        <a:graphic>
          <a:graphicData uri="http://schemas.openxmlformats.org/drawingml/2006/table">
            <a:tbl>
              <a:tblPr/>
              <a:tblGrid>
                <a:gridCol w="584200"/>
                <a:gridCol w="1539875"/>
                <a:gridCol w="733425"/>
                <a:gridCol w="1317625"/>
                <a:gridCol w="4249738"/>
              </a:tblGrid>
              <a:tr h="4175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r>
              <a:tr h="5762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DIVBYZERO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a divide by zero has taken place (can be set only if DIV_0_TRP is 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762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UNALIGNED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that an unaligned access fault has taken place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175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7:4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778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NOCP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Attempts to execute a coprocessor instruction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762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INVPC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Attempts to do an exception with a bad value in the EXC_RETURN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762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INVSTATE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Attempts to switch to an invalid state (e.g., ARM)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175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UNDEFINSTR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Attempts to execute an undefined instruction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457200" y="838200"/>
            <a:ext cx="8229600" cy="1981200"/>
          </a:xfrm>
        </p:spPr>
        <p:txBody>
          <a:bodyPr/>
          <a:lstStyle/>
          <a:p>
            <a:pPr marL="0" indent="0" eaLnBrk="1" hangingPunct="1">
              <a:spcBef>
                <a:spcPct val="50000"/>
              </a:spcBef>
              <a:buFontTx/>
              <a:buNone/>
            </a:pPr>
            <a:r>
              <a:rPr lang="en-US" altLang="zh-CN" sz="2400" b="1" dirty="0" smtClean="0"/>
              <a:t>9.1.5.4 Hard Faults</a:t>
            </a:r>
          </a:p>
          <a:p>
            <a:pPr marL="0" indent="0" eaLnBrk="1" hangingPunct="1">
              <a:spcBef>
                <a:spcPct val="50000"/>
              </a:spcBef>
              <a:buFontTx/>
              <a:buNone/>
            </a:pPr>
            <a:r>
              <a:rPr lang="en-US" altLang="zh-CN" sz="2000" dirty="0" smtClean="0"/>
              <a:t>The hard fault handler can be caused by:</a:t>
            </a:r>
          </a:p>
          <a:p>
            <a:pPr marL="465137" lvl="1" indent="0" eaLnBrk="1" hangingPunct="1">
              <a:spcBef>
                <a:spcPct val="50000"/>
              </a:spcBef>
              <a:buFontTx/>
              <a:buNone/>
            </a:pPr>
            <a:r>
              <a:rPr lang="en-US" altLang="zh-CN" sz="1600" dirty="0" smtClean="0"/>
              <a:t>1. Usage faults, bus faults, and memory management faults if </a:t>
            </a:r>
            <a:r>
              <a:rPr lang="en-US" sz="1600" dirty="0" smtClean="0"/>
              <a:t>their handler cannot be executed</a:t>
            </a:r>
            <a:r>
              <a:rPr lang="en-US" altLang="zh-CN" sz="1600" dirty="0" smtClean="0"/>
              <a:t> </a:t>
            </a:r>
          </a:p>
          <a:p>
            <a:pPr marL="465137" lvl="1" indent="0" eaLnBrk="1" hangingPunct="1">
              <a:spcBef>
                <a:spcPct val="50000"/>
              </a:spcBef>
              <a:buFontTx/>
              <a:buNone/>
            </a:pPr>
            <a:r>
              <a:rPr lang="en-US" altLang="zh-CN" sz="1600" dirty="0" smtClean="0"/>
              <a:t>2. A bus fault during vector fetch</a:t>
            </a:r>
          </a:p>
        </p:txBody>
      </p:sp>
      <p:sp>
        <p:nvSpPr>
          <p:cNvPr id="129027" name="Rectangle 3"/>
          <p:cNvSpPr>
            <a:spLocks noChangeArrowheads="1"/>
          </p:cNvSpPr>
          <p:nvPr/>
        </p:nvSpPr>
        <p:spPr bwMode="auto">
          <a:xfrm>
            <a:off x="2209800" y="3068960"/>
            <a:ext cx="4667250" cy="366713"/>
          </a:xfrm>
          <a:prstGeom prst="rect">
            <a:avLst/>
          </a:prstGeom>
          <a:noFill/>
          <a:ln w="9525">
            <a:noFill/>
            <a:miter lim="800000"/>
            <a:headEnd/>
            <a:tailEnd/>
          </a:ln>
        </p:spPr>
        <p:txBody>
          <a:bodyPr wrap="none">
            <a:spAutoFit/>
          </a:bodyPr>
          <a:lstStyle/>
          <a:p>
            <a:pPr algn="l"/>
            <a:r>
              <a:rPr lang="en-US" altLang="zh-CN" b="1" dirty="0">
                <a:solidFill>
                  <a:schemeClr val="tx1"/>
                </a:solidFill>
                <a:ea typeface="宋体" pitchFamily="2" charset="-122"/>
              </a:rPr>
              <a:t>Hard Fault Status Register (0xE000ED2C)</a:t>
            </a:r>
          </a:p>
        </p:txBody>
      </p:sp>
      <p:graphicFrame>
        <p:nvGraphicFramePr>
          <p:cNvPr id="947249" name="Group 49"/>
          <p:cNvGraphicFramePr>
            <a:graphicFrameLocks noGrp="1"/>
          </p:cNvGraphicFramePr>
          <p:nvPr/>
        </p:nvGraphicFramePr>
        <p:xfrm>
          <a:off x="457200" y="3526160"/>
          <a:ext cx="8207375" cy="3240914"/>
        </p:xfrm>
        <a:graphic>
          <a:graphicData uri="http://schemas.openxmlformats.org/drawingml/2006/table">
            <a:tbl>
              <a:tblPr/>
              <a:tblGrid>
                <a:gridCol w="647700"/>
                <a:gridCol w="1439863"/>
                <a:gridCol w="792162"/>
                <a:gridCol w="1311275"/>
                <a:gridCol w="4016375"/>
              </a:tblGrid>
              <a:tr h="3635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dirty="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r>
              <a:tr h="5794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DEBUGEVT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hard fault is triggered by debug 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8239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FORCED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hard fault is taken because of bus fault, memory management fault, or usage fault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619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794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VECTBL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Indicates hard fault is caused by failed vector fetch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3635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dirty="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81000" y="990600"/>
            <a:ext cx="8215313" cy="4343400"/>
          </a:xfrm>
        </p:spPr>
        <p:txBody>
          <a:bodyPr/>
          <a:lstStyle/>
          <a:p>
            <a:pPr marL="0" indent="0" eaLnBrk="1" hangingPunct="1">
              <a:spcBef>
                <a:spcPct val="50000"/>
              </a:spcBef>
              <a:buFontTx/>
              <a:buNone/>
            </a:pPr>
            <a:r>
              <a:rPr lang="en-US" altLang="zh-CN" b="1" dirty="0" smtClean="0"/>
              <a:t>9.1 Exceptions</a:t>
            </a:r>
          </a:p>
          <a:p>
            <a:pPr marL="0" indent="0" eaLnBrk="1" hangingPunct="1">
              <a:spcBef>
                <a:spcPct val="50000"/>
              </a:spcBef>
              <a:buFontTx/>
              <a:buNone/>
            </a:pPr>
            <a:r>
              <a:rPr lang="en-US" altLang="zh-CN" sz="2600" b="1" dirty="0" smtClean="0"/>
              <a:t>9.1.1 Exception Types</a:t>
            </a:r>
          </a:p>
          <a:p>
            <a:pPr marL="0" indent="0" eaLnBrk="1" hangingPunct="1">
              <a:spcBef>
                <a:spcPct val="50000"/>
              </a:spcBef>
              <a:buFontTx/>
              <a:buNone/>
            </a:pPr>
            <a:r>
              <a:rPr lang="en-US" altLang="zh-CN" sz="2000" dirty="0" smtClean="0"/>
              <a:t>Exceptions are numbered 1 to 15 for system exceptions and the rest 240 for external interrupt inputs.(Total 256 entries in vector table.) </a:t>
            </a:r>
          </a:p>
          <a:p>
            <a:pPr marL="0" indent="0" eaLnBrk="1" hangingPunct="1">
              <a:spcBef>
                <a:spcPct val="50000"/>
              </a:spcBef>
              <a:buFontTx/>
              <a:buNone/>
            </a:pPr>
            <a:r>
              <a:rPr lang="en-US" altLang="zh-CN" sz="2000" dirty="0" smtClean="0"/>
              <a:t>Most of the exceptions have </a:t>
            </a:r>
            <a:r>
              <a:rPr lang="en-US" altLang="zh-CN" sz="2000" dirty="0" smtClean="0">
                <a:solidFill>
                  <a:srgbClr val="FF3300"/>
                </a:solidFill>
              </a:rPr>
              <a:t>programmable priority</a:t>
            </a:r>
            <a:r>
              <a:rPr lang="en-US" altLang="zh-CN" sz="2000" dirty="0" smtClean="0"/>
              <a:t>, and a few have </a:t>
            </a:r>
            <a:r>
              <a:rPr lang="en-US" altLang="zh-CN" sz="2000" dirty="0" smtClean="0">
                <a:solidFill>
                  <a:srgbClr val="FF3300"/>
                </a:solidFill>
              </a:rPr>
              <a:t>fixed priority</a:t>
            </a:r>
            <a:r>
              <a:rPr lang="en-US" altLang="zh-CN" sz="2000" dirty="0" smtClean="0"/>
              <a:t>.</a:t>
            </a:r>
          </a:p>
          <a:p>
            <a:pPr marL="0" indent="0" eaLnBrk="1" hangingPunct="1">
              <a:spcBef>
                <a:spcPct val="50000"/>
              </a:spcBef>
              <a:buFontTx/>
              <a:buNone/>
            </a:pPr>
            <a:r>
              <a:rPr lang="en-US" altLang="zh-CN" sz="2000" dirty="0" smtClean="0"/>
              <a:t>The value of the current running exception is indicated by the special register </a:t>
            </a:r>
            <a:r>
              <a:rPr lang="en-US" altLang="zh-CN" sz="2000" b="1" dirty="0" smtClean="0">
                <a:solidFill>
                  <a:schemeClr val="tx1"/>
                </a:solidFill>
              </a:rPr>
              <a:t>IPSR</a:t>
            </a:r>
            <a:r>
              <a:rPr lang="en-US" altLang="zh-CN" sz="2000" dirty="0" smtClean="0"/>
              <a:t> or from the NVIC’s Interrupt Control State Register.</a:t>
            </a:r>
          </a:p>
          <a:p>
            <a:pPr marL="0" indent="0" eaLnBrk="1" hangingPunct="1">
              <a:spcBef>
                <a:spcPct val="50000"/>
              </a:spcBef>
              <a:buFontTx/>
              <a:buNone/>
            </a:pPr>
            <a:endParaRPr lang="en-US" altLang="zh-CN" sz="2000" b="1" dirty="0" smtClean="0"/>
          </a:p>
          <a:p>
            <a:pPr marL="0" indent="0" eaLnBrk="1" hangingPunct="1">
              <a:spcBef>
                <a:spcPct val="50000"/>
              </a:spcBef>
              <a:buFontTx/>
              <a:buNone/>
            </a:pPr>
            <a:endParaRPr lang="zh-CN" alt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762000"/>
            <a:ext cx="8229600" cy="5832475"/>
          </a:xfrm>
        </p:spPr>
        <p:txBody>
          <a:bodyPr/>
          <a:lstStyle/>
          <a:p>
            <a:pPr marL="0" indent="0" eaLnBrk="1" hangingPunct="1">
              <a:spcBef>
                <a:spcPct val="50000"/>
              </a:spcBef>
              <a:buFontTx/>
              <a:buNone/>
            </a:pPr>
            <a:r>
              <a:rPr lang="en-US" altLang="zh-CN" sz="2400" b="1" dirty="0" smtClean="0"/>
              <a:t>9.1.5.5 Dealing with Faults</a:t>
            </a:r>
          </a:p>
          <a:p>
            <a:pPr marL="0" indent="0" eaLnBrk="1" hangingPunct="1">
              <a:spcBef>
                <a:spcPct val="50000"/>
              </a:spcBef>
              <a:buFontTx/>
              <a:buNone/>
            </a:pPr>
            <a:r>
              <a:rPr lang="en-US" altLang="zh-CN" sz="2000" dirty="0" smtClean="0"/>
              <a:t>In a real system, after the cause of a fault is determined (</a:t>
            </a:r>
            <a:r>
              <a:rPr lang="en-US" sz="2000" dirty="0" smtClean="0">
                <a:solidFill>
                  <a:schemeClr val="accent2">
                    <a:lumMod val="60000"/>
                    <a:lumOff val="40000"/>
                  </a:schemeClr>
                </a:solidFill>
              </a:rPr>
              <a:t>use the Fault Status Registers [FSRs]</a:t>
            </a:r>
            <a:r>
              <a:rPr lang="en-US" altLang="zh-CN" sz="2000" dirty="0" smtClean="0"/>
              <a:t>), the software will have to decide what to do next.</a:t>
            </a:r>
          </a:p>
          <a:p>
            <a:pPr marL="0" indent="0" eaLnBrk="1" hangingPunct="1">
              <a:spcBef>
                <a:spcPct val="50000"/>
              </a:spcBef>
              <a:buFontTx/>
              <a:buNone/>
            </a:pPr>
            <a:r>
              <a:rPr lang="en-US" altLang="zh-CN" sz="2000" dirty="0" smtClean="0"/>
              <a:t>   If OS exists, the OS could </a:t>
            </a:r>
            <a:r>
              <a:rPr lang="en-US" altLang="zh-CN" sz="2000" b="1" dirty="0" smtClean="0">
                <a:solidFill>
                  <a:srgbClr val="7F4D78"/>
                </a:solidFill>
              </a:rPr>
              <a:t>terminates the offending tasks</a:t>
            </a:r>
            <a:r>
              <a:rPr lang="en-US" altLang="zh-CN" sz="2000" dirty="0" smtClean="0"/>
              <a:t>;</a:t>
            </a:r>
          </a:p>
          <a:p>
            <a:pPr marL="0" indent="0" eaLnBrk="1" hangingPunct="1">
              <a:spcBef>
                <a:spcPct val="50000"/>
              </a:spcBef>
              <a:buFontTx/>
              <a:buNone/>
            </a:pPr>
            <a:r>
              <a:rPr lang="en-US" altLang="zh-CN" sz="2000" dirty="0" smtClean="0"/>
              <a:t>   otherwise,</a:t>
            </a:r>
          </a:p>
          <a:p>
            <a:pPr marL="0" indent="0" eaLnBrk="1" hangingPunct="1">
              <a:spcBef>
                <a:spcPct val="50000"/>
              </a:spcBef>
              <a:buFontTx/>
              <a:buNone/>
            </a:pPr>
            <a:r>
              <a:rPr lang="en-US" altLang="zh-CN" sz="2000" b="1" dirty="0" smtClean="0">
                <a:solidFill>
                  <a:srgbClr val="7F4D78"/>
                </a:solidFill>
              </a:rPr>
              <a:t>1. Reset: </a:t>
            </a:r>
            <a:r>
              <a:rPr lang="en-US" altLang="zh-CN" sz="2000" dirty="0" smtClean="0"/>
              <a:t>Using the VECTRESET control bit in the Application Interrupt and Reset Control register in the NVIC (reset the processor core but not the whole chip [using the SYSRESETREQ instead]).</a:t>
            </a:r>
          </a:p>
          <a:p>
            <a:pPr marL="0" indent="0" eaLnBrk="1" hangingPunct="1">
              <a:spcBef>
                <a:spcPct val="50000"/>
              </a:spcBef>
              <a:buFontTx/>
              <a:buNone/>
            </a:pPr>
            <a:r>
              <a:rPr lang="en-US" altLang="zh-CN" sz="2000" b="1" dirty="0" smtClean="0">
                <a:solidFill>
                  <a:srgbClr val="7F4D78"/>
                </a:solidFill>
              </a:rPr>
              <a:t>2. Recover: </a:t>
            </a:r>
            <a:r>
              <a:rPr lang="en-US" altLang="zh-CN" sz="2000" dirty="0" smtClean="0"/>
              <a:t>It is possible to resolve the problem that caused the fault exception.</a:t>
            </a:r>
          </a:p>
          <a:p>
            <a:pPr>
              <a:buNone/>
            </a:pPr>
            <a:endParaRPr lang="en-US" altLang="zh-CN" sz="2000" b="1" dirty="0" smtClean="0"/>
          </a:p>
          <a:p>
            <a:pPr>
              <a:buNone/>
            </a:pPr>
            <a:r>
              <a:rPr lang="en-US" altLang="zh-CN" sz="2000" b="1" dirty="0" smtClean="0"/>
              <a:t>Note: </a:t>
            </a:r>
            <a:r>
              <a:rPr lang="en-US" sz="2000" dirty="0" smtClean="0"/>
              <a:t>The FSRs retain their status until they are cleared manually by using a write-to-clear mechanism (clear by writing 1 to the bits that need to be cleared) in fault handlers</a:t>
            </a:r>
            <a:endParaRPr lang="en-US" altLang="zh-CN"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457200" y="1066800"/>
            <a:ext cx="8229600" cy="5472113"/>
          </a:xfrm>
        </p:spPr>
        <p:txBody>
          <a:bodyPr/>
          <a:lstStyle/>
          <a:p>
            <a:pPr marL="0" indent="0" eaLnBrk="1" hangingPunct="1">
              <a:spcBef>
                <a:spcPct val="50000"/>
              </a:spcBef>
              <a:buFontTx/>
              <a:buNone/>
            </a:pPr>
            <a:r>
              <a:rPr lang="en-US" altLang="zh-CN" sz="2600" b="1" dirty="0" smtClean="0"/>
              <a:t>9.1.6 SVC and </a:t>
            </a:r>
            <a:r>
              <a:rPr lang="en-US" altLang="zh-CN" sz="2600" b="1" dirty="0" err="1" smtClean="0"/>
              <a:t>PendSV</a:t>
            </a:r>
            <a:endParaRPr lang="en-US" altLang="zh-CN" sz="2600" b="1" dirty="0" smtClean="0"/>
          </a:p>
          <a:p>
            <a:pPr marL="0" indent="0" eaLnBrk="1" hangingPunct="1">
              <a:spcBef>
                <a:spcPct val="50000"/>
              </a:spcBef>
              <a:buFontTx/>
              <a:buNone/>
            </a:pPr>
            <a:r>
              <a:rPr lang="en-US" altLang="zh-CN" sz="2000" b="1" i="1" dirty="0" smtClean="0">
                <a:solidFill>
                  <a:srgbClr val="FF3300"/>
                </a:solidFill>
              </a:rPr>
              <a:t>SVC</a:t>
            </a:r>
            <a:r>
              <a:rPr lang="en-US" altLang="zh-CN" sz="2000" dirty="0" smtClean="0"/>
              <a:t> (System Service Call) and </a:t>
            </a:r>
            <a:r>
              <a:rPr lang="en-US" altLang="zh-CN" sz="2000" b="1" i="1" dirty="0" err="1" smtClean="0">
                <a:solidFill>
                  <a:srgbClr val="FF3300"/>
                </a:solidFill>
              </a:rPr>
              <a:t>PendSV</a:t>
            </a:r>
            <a:r>
              <a:rPr lang="en-US" altLang="zh-CN" sz="2000" dirty="0" smtClean="0"/>
              <a:t> (Pended System Call) are two exceptions targeted at software and operating systems.</a:t>
            </a:r>
          </a:p>
          <a:p>
            <a:pPr marL="0" indent="0" eaLnBrk="1" hangingPunct="1">
              <a:spcBef>
                <a:spcPct val="50000"/>
              </a:spcBef>
              <a:buFontTx/>
              <a:buNone/>
            </a:pPr>
            <a:r>
              <a:rPr lang="en-US" altLang="zh-CN" sz="2400" b="1" dirty="0" smtClean="0"/>
              <a:t>9.1.6.1 SVC</a:t>
            </a:r>
          </a:p>
          <a:p>
            <a:pPr marL="0" indent="0" eaLnBrk="1" hangingPunct="1">
              <a:spcBef>
                <a:spcPct val="50000"/>
              </a:spcBef>
              <a:buFontTx/>
              <a:buNone/>
            </a:pPr>
            <a:r>
              <a:rPr lang="en-US" altLang="zh-CN" sz="2000" dirty="0" smtClean="0">
                <a:solidFill>
                  <a:schemeClr val="accent2">
                    <a:lumMod val="60000"/>
                    <a:lumOff val="40000"/>
                  </a:schemeClr>
                </a:solidFill>
              </a:rPr>
              <a:t>SVC is for generating system function calls.</a:t>
            </a:r>
          </a:p>
          <a:p>
            <a:pPr marL="0" indent="0" eaLnBrk="1" hangingPunct="1">
              <a:spcBef>
                <a:spcPct val="50000"/>
              </a:spcBef>
              <a:buFontTx/>
              <a:buNone/>
            </a:pPr>
            <a:r>
              <a:rPr lang="en-US" altLang="zh-CN" sz="2000" b="1" dirty="0" smtClean="0">
                <a:solidFill>
                  <a:srgbClr val="7F4D78"/>
                </a:solidFill>
              </a:rPr>
              <a:t>            Example:</a:t>
            </a:r>
            <a:r>
              <a:rPr lang="en-US" altLang="zh-CN" sz="2000" dirty="0" smtClean="0"/>
              <a:t> </a:t>
            </a:r>
          </a:p>
          <a:p>
            <a:pPr marL="0" indent="0" eaLnBrk="1" hangingPunct="1">
              <a:spcBef>
                <a:spcPct val="50000"/>
              </a:spcBef>
              <a:buFontTx/>
              <a:buNone/>
            </a:pPr>
            <a:endParaRPr lang="en-US" altLang="zh-CN" sz="2000" dirty="0" smtClean="0"/>
          </a:p>
          <a:p>
            <a:pPr marL="0" indent="0" eaLnBrk="1" hangingPunct="1">
              <a:spcBef>
                <a:spcPct val="50000"/>
              </a:spcBef>
              <a:buFont typeface="Wingdings" pitchFamily="2" charset="2"/>
              <a:buChar char="Ø"/>
            </a:pPr>
            <a:r>
              <a:rPr lang="en-US" altLang="zh-CN" sz="2000" dirty="0" smtClean="0"/>
              <a:t>Instead of allowing user programs to directly access hardware,  operating system may provide access to hardware via an SVC.</a:t>
            </a:r>
          </a:p>
          <a:p>
            <a:pPr marL="0" indent="0" eaLnBrk="1" hangingPunct="1">
              <a:spcBef>
                <a:spcPct val="50000"/>
              </a:spcBef>
              <a:buFont typeface="Wingdings" pitchFamily="2" charset="2"/>
              <a:buChar char="Ø"/>
            </a:pPr>
            <a:r>
              <a:rPr lang="en-US" altLang="zh-CN" sz="2000" dirty="0" smtClean="0"/>
              <a:t>SVC can make software more portable because the user application does not need to know the programming details of the hardware.</a:t>
            </a:r>
          </a:p>
        </p:txBody>
      </p:sp>
      <p:pic>
        <p:nvPicPr>
          <p:cNvPr id="131075" name="Picture 3" descr="dglxasset[2]"/>
          <p:cNvPicPr>
            <a:picLocks noChangeAspect="1" noChangeArrowheads="1"/>
          </p:cNvPicPr>
          <p:nvPr/>
        </p:nvPicPr>
        <p:blipFill>
          <a:blip r:embed="rId2" cstate="print"/>
          <a:srcRect/>
          <a:stretch>
            <a:fillRect/>
          </a:stretch>
        </p:blipFill>
        <p:spPr bwMode="auto">
          <a:xfrm>
            <a:off x="467544" y="3501008"/>
            <a:ext cx="762000" cy="67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body" sz="half" idx="1"/>
          </p:nvPr>
        </p:nvSpPr>
        <p:spPr>
          <a:xfrm>
            <a:off x="431800" y="4149080"/>
            <a:ext cx="8172648" cy="2185045"/>
          </a:xfrm>
        </p:spPr>
        <p:txBody>
          <a:bodyPr/>
          <a:lstStyle/>
          <a:p>
            <a:pPr eaLnBrk="1" hangingPunct="1">
              <a:buFontTx/>
              <a:buNone/>
            </a:pPr>
            <a:r>
              <a:rPr lang="en-US" altLang="zh-CN" sz="1800" dirty="0" smtClean="0"/>
              <a:t>SVC is generated using the SVC instruction.</a:t>
            </a:r>
          </a:p>
          <a:p>
            <a:pPr eaLnBrk="1" hangingPunct="1">
              <a:buFontTx/>
              <a:buNone/>
            </a:pPr>
            <a:endParaRPr lang="en-US" altLang="zh-CN" sz="1800" dirty="0" smtClean="0"/>
          </a:p>
          <a:p>
            <a:pPr eaLnBrk="1" hangingPunct="1">
              <a:buFontTx/>
              <a:buNone/>
            </a:pPr>
            <a:r>
              <a:rPr lang="en-US" altLang="zh-CN" sz="1800" b="1" dirty="0" smtClean="0">
                <a:solidFill>
                  <a:srgbClr val="7F4D78"/>
                </a:solidFill>
              </a:rPr>
              <a:t>          Example:</a:t>
            </a:r>
          </a:p>
          <a:p>
            <a:pPr eaLnBrk="1" hangingPunct="1">
              <a:buFontTx/>
              <a:buNone/>
            </a:pPr>
            <a:r>
              <a:rPr lang="en-US" altLang="zh-CN" sz="1400" dirty="0" smtClean="0">
                <a:solidFill>
                  <a:schemeClr val="tx1"/>
                </a:solidFill>
              </a:rPr>
              <a:t>  </a:t>
            </a:r>
            <a:r>
              <a:rPr lang="en-US" altLang="zh-CN" sz="1600" dirty="0" smtClean="0">
                <a:solidFill>
                  <a:schemeClr val="tx1"/>
                </a:solidFill>
              </a:rPr>
              <a:t>SVC   0x3   ; Call SVC function 3</a:t>
            </a:r>
          </a:p>
          <a:p>
            <a:pPr eaLnBrk="1" hangingPunct="1">
              <a:buFontTx/>
              <a:buNone/>
            </a:pPr>
            <a:endParaRPr lang="en-US" altLang="zh-CN" sz="1600" dirty="0" smtClean="0">
              <a:solidFill>
                <a:schemeClr val="tx1"/>
              </a:solidFill>
            </a:endParaRPr>
          </a:p>
          <a:p>
            <a:pPr eaLnBrk="1" hangingPunct="1">
              <a:buNone/>
            </a:pPr>
            <a:r>
              <a:rPr lang="en-US" altLang="zh-CN" sz="1800" dirty="0" smtClean="0"/>
              <a:t>With the Cortex-M3 interrupt priority model, a SVC cannot be used in a SVC (or other exceptions with higher priority, such as NMI and hard fault)</a:t>
            </a:r>
          </a:p>
        </p:txBody>
      </p:sp>
      <p:sp>
        <p:nvSpPr>
          <p:cNvPr id="14342" name="Rectangle 3"/>
          <p:cNvSpPr>
            <a:spLocks noChangeArrowheads="1"/>
          </p:cNvSpPr>
          <p:nvPr/>
        </p:nvSpPr>
        <p:spPr bwMode="auto">
          <a:xfrm>
            <a:off x="2411760" y="3717032"/>
            <a:ext cx="4083050" cy="366713"/>
          </a:xfrm>
          <a:prstGeom prst="rect">
            <a:avLst/>
          </a:prstGeom>
          <a:noFill/>
          <a:ln w="9525">
            <a:noFill/>
            <a:miter lim="800000"/>
            <a:headEnd/>
            <a:tailEnd/>
          </a:ln>
        </p:spPr>
        <p:txBody>
          <a:bodyPr wrap="none">
            <a:spAutoFit/>
          </a:bodyPr>
          <a:lstStyle/>
          <a:p>
            <a:pPr algn="l"/>
            <a:r>
              <a:rPr lang="en-US" altLang="zh-CN" b="1" dirty="0">
                <a:solidFill>
                  <a:schemeClr val="tx1"/>
                </a:solidFill>
                <a:ea typeface="宋体" pitchFamily="2" charset="-122"/>
              </a:rPr>
              <a:t>SVC as a Gateway for OS Functions</a:t>
            </a:r>
          </a:p>
        </p:txBody>
      </p:sp>
      <p:pic>
        <p:nvPicPr>
          <p:cNvPr id="14344" name="Picture 6" descr="dglxasset[2]"/>
          <p:cNvPicPr>
            <a:picLocks noChangeAspect="1" noChangeArrowheads="1"/>
          </p:cNvPicPr>
          <p:nvPr/>
        </p:nvPicPr>
        <p:blipFill>
          <a:blip r:embed="rId3" cstate="print"/>
          <a:srcRect/>
          <a:stretch>
            <a:fillRect/>
          </a:stretch>
        </p:blipFill>
        <p:spPr bwMode="auto">
          <a:xfrm>
            <a:off x="467544" y="4725144"/>
            <a:ext cx="533400" cy="471488"/>
          </a:xfrm>
          <a:prstGeom prst="rect">
            <a:avLst/>
          </a:prstGeom>
          <a:noFill/>
          <a:ln w="9525">
            <a:noFill/>
            <a:miter lim="800000"/>
            <a:headEnd/>
            <a:tailEnd/>
          </a:ln>
        </p:spPr>
      </p:pic>
      <p:grpSp>
        <p:nvGrpSpPr>
          <p:cNvPr id="9" name="组合 8"/>
          <p:cNvGrpSpPr/>
          <p:nvPr/>
        </p:nvGrpSpPr>
        <p:grpSpPr>
          <a:xfrm>
            <a:off x="539552" y="908720"/>
            <a:ext cx="8305304" cy="3010272"/>
            <a:chOff x="-11113" y="1066800"/>
            <a:chExt cx="9144001" cy="3297238"/>
          </a:xfrm>
        </p:grpSpPr>
        <p:graphicFrame>
          <p:nvGraphicFramePr>
            <p:cNvPr id="950277" name="Object 5"/>
            <p:cNvGraphicFramePr>
              <a:graphicFrameLocks noChangeAspect="1"/>
            </p:cNvGraphicFramePr>
            <p:nvPr/>
          </p:nvGraphicFramePr>
          <p:xfrm>
            <a:off x="533400" y="1066800"/>
            <a:ext cx="8229600" cy="3297238"/>
          </p:xfrm>
          <a:graphic>
            <a:graphicData uri="http://schemas.openxmlformats.org/presentationml/2006/ole">
              <mc:AlternateContent xmlns:mc="http://schemas.openxmlformats.org/markup-compatibility/2006">
                <mc:Choice xmlns:v="urn:schemas-microsoft-com:vml" Requires="v">
                  <p:oleObj spid="_x0000_s8197" name="Visio" r:id="rId4" imgW="9596157" imgH="3742509" progId="Visio.Drawing.11">
                    <p:embed/>
                  </p:oleObj>
                </mc:Choice>
                <mc:Fallback>
                  <p:oleObj name="Visio" r:id="rId4" imgW="9596157" imgH="3742509"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66800"/>
                          <a:ext cx="8229600" cy="329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0279" name="Object 7"/>
            <p:cNvGraphicFramePr>
              <a:graphicFrameLocks noGrp="1" noChangeAspect="1"/>
            </p:cNvGraphicFramePr>
            <p:nvPr>
              <p:ph sz="quarter" idx="2"/>
            </p:nvPr>
          </p:nvGraphicFramePr>
          <p:xfrm>
            <a:off x="2133600" y="1219200"/>
            <a:ext cx="4419600" cy="2922588"/>
          </p:xfrm>
          <a:graphic>
            <a:graphicData uri="http://schemas.openxmlformats.org/presentationml/2006/ole">
              <mc:AlternateContent xmlns:mc="http://schemas.openxmlformats.org/markup-compatibility/2006">
                <mc:Choice xmlns:v="urn:schemas-microsoft-com:vml" Requires="v">
                  <p:oleObj spid="_x0000_s8198" name="Visio" r:id="rId6" imgW="5765674" imgH="3813919" progId="Visio.Drawing.11">
                    <p:embed/>
                  </p:oleObj>
                </mc:Choice>
                <mc:Fallback>
                  <p:oleObj name="Visio" r:id="rId6" imgW="5765674" imgH="3813919" progId="Visio.Drawing.11">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219200"/>
                          <a:ext cx="4419600" cy="29225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rgbClr val="9227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Rectangle 4"/>
            <p:cNvSpPr>
              <a:spLocks noChangeArrowheads="1"/>
            </p:cNvSpPr>
            <p:nvPr/>
          </p:nvSpPr>
          <p:spPr bwMode="auto">
            <a:xfrm>
              <a:off x="-11113" y="2941638"/>
              <a:ext cx="9144001" cy="0"/>
            </a:xfrm>
            <a:prstGeom prst="rect">
              <a:avLst/>
            </a:prstGeom>
            <a:noFill/>
            <a:ln w="9525">
              <a:noFill/>
              <a:miter lim="800000"/>
              <a:headEnd/>
              <a:tailEnd/>
            </a:ln>
          </p:spPr>
          <p:txBody>
            <a:bodyPr wrap="none" anchor="ctr">
              <a:spAutoFit/>
            </a:bodyPr>
            <a:lstStyle/>
            <a:p>
              <a:endParaRPr lang="zh-CN" altLang="en-US"/>
            </a:p>
          </p:txBody>
        </p:sp>
        <p:graphicFrame>
          <p:nvGraphicFramePr>
            <p:cNvPr id="950282" name="Object 10"/>
            <p:cNvGraphicFramePr>
              <a:graphicFrameLocks noGrp="1" noChangeAspect="1"/>
            </p:cNvGraphicFramePr>
            <p:nvPr>
              <p:ph sz="quarter" idx="3"/>
            </p:nvPr>
          </p:nvGraphicFramePr>
          <p:xfrm>
            <a:off x="6553200" y="1752600"/>
            <a:ext cx="1927225" cy="2208213"/>
          </p:xfrm>
          <a:graphic>
            <a:graphicData uri="http://schemas.openxmlformats.org/presentationml/2006/ole">
              <mc:AlternateContent xmlns:mc="http://schemas.openxmlformats.org/markup-compatibility/2006">
                <mc:Choice xmlns:v="urn:schemas-microsoft-com:vml" Requires="v">
                  <p:oleObj spid="_x0000_s8199" name="Visio" r:id="rId8" imgW="1927819" imgH="2208929" progId="Visio.Drawing.11">
                    <p:embed/>
                  </p:oleObj>
                </mc:Choice>
                <mc:Fallback>
                  <p:oleObj name="Visio" r:id="rId8" imgW="1927819" imgH="2208929" progId="Visio.Drawing.11">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1752600"/>
                          <a:ext cx="1927225" cy="2208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rgbClr val="9227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381000" y="990600"/>
            <a:ext cx="8229600" cy="5329238"/>
          </a:xfrm>
        </p:spPr>
        <p:txBody>
          <a:bodyPr/>
          <a:lstStyle/>
          <a:p>
            <a:pPr marL="0" indent="0" eaLnBrk="1" hangingPunct="1">
              <a:spcBef>
                <a:spcPct val="50000"/>
              </a:spcBef>
              <a:buFontTx/>
              <a:buNone/>
            </a:pPr>
            <a:r>
              <a:rPr lang="en-US" altLang="zh-CN" sz="2400" b="1" dirty="0" smtClean="0"/>
              <a:t>9.1.6.2 </a:t>
            </a:r>
            <a:r>
              <a:rPr lang="en-US" altLang="zh-CN" sz="2400" b="1" dirty="0" err="1" smtClean="0"/>
              <a:t>PendSV</a:t>
            </a:r>
            <a:endParaRPr lang="en-US" altLang="zh-CN" sz="2400" b="1" dirty="0" smtClean="0"/>
          </a:p>
          <a:p>
            <a:pPr marL="0" indent="0" eaLnBrk="1" hangingPunct="1">
              <a:spcBef>
                <a:spcPct val="50000"/>
              </a:spcBef>
              <a:buFontTx/>
              <a:buNone/>
            </a:pPr>
            <a:r>
              <a:rPr lang="en-US" altLang="zh-CN" sz="2000" b="1" i="1" dirty="0" err="1" smtClean="0">
                <a:solidFill>
                  <a:srgbClr val="FF3300"/>
                </a:solidFill>
              </a:rPr>
              <a:t>PendSV</a:t>
            </a:r>
            <a:r>
              <a:rPr lang="en-US" altLang="zh-CN" sz="2000" dirty="0" smtClean="0"/>
              <a:t> (Pended System Call) works with SVC in the OS. </a:t>
            </a:r>
            <a:r>
              <a:rPr lang="en-US" altLang="zh-CN" sz="2000" dirty="0" err="1" smtClean="0"/>
              <a:t>PendSV</a:t>
            </a:r>
            <a:r>
              <a:rPr lang="en-US" altLang="zh-CN" sz="2000" dirty="0" smtClean="0"/>
              <a:t> can be pended and is useful for an OS to </a:t>
            </a:r>
            <a:r>
              <a:rPr lang="en-US" altLang="zh-CN" sz="2000" dirty="0" err="1" smtClean="0"/>
              <a:t>pend</a:t>
            </a:r>
            <a:r>
              <a:rPr lang="en-US" altLang="zh-CN" sz="2000" dirty="0" smtClean="0"/>
              <a:t> an exception so that an action can be performed after other important tasks(with higher priority) are completed. </a:t>
            </a:r>
          </a:p>
          <a:p>
            <a:pPr marL="0" indent="0" eaLnBrk="1" hangingPunct="1">
              <a:spcBef>
                <a:spcPct val="50000"/>
              </a:spcBef>
              <a:buFontTx/>
              <a:buNone/>
            </a:pPr>
            <a:r>
              <a:rPr lang="en-US" altLang="zh-CN" sz="2000" dirty="0" smtClean="0"/>
              <a:t>A typical use of </a:t>
            </a:r>
            <a:r>
              <a:rPr lang="en-US" altLang="zh-CN" sz="2000" dirty="0" err="1" smtClean="0"/>
              <a:t>PendSV</a:t>
            </a:r>
            <a:r>
              <a:rPr lang="en-US" altLang="zh-CN" sz="2000" dirty="0" smtClean="0"/>
              <a:t> is context switching (switching between tasks).</a:t>
            </a:r>
          </a:p>
          <a:p>
            <a:pPr marL="0" indent="0" eaLnBrk="1" hangingPunct="1">
              <a:spcBef>
                <a:spcPct val="50000"/>
              </a:spcBef>
              <a:buFontTx/>
              <a:buNone/>
            </a:pPr>
            <a:r>
              <a:rPr lang="en-US" altLang="zh-CN" sz="2000" b="1" dirty="0" smtClean="0">
                <a:solidFill>
                  <a:srgbClr val="7F4D78"/>
                </a:solidFill>
              </a:rPr>
              <a:t> </a:t>
            </a:r>
          </a:p>
          <a:p>
            <a:pPr marL="0" indent="0" eaLnBrk="1" hangingPunct="1">
              <a:spcBef>
                <a:spcPct val="50000"/>
              </a:spcBef>
              <a:buFontTx/>
              <a:buNone/>
            </a:pPr>
            <a:r>
              <a:rPr lang="en-US" altLang="zh-CN" sz="2000" b="1" dirty="0" smtClean="0">
                <a:solidFill>
                  <a:srgbClr val="7F4D78"/>
                </a:solidFill>
              </a:rPr>
              <a:t>            Example:</a:t>
            </a:r>
            <a:r>
              <a:rPr lang="en-US" altLang="zh-CN" sz="2000" dirty="0" smtClean="0"/>
              <a:t> </a:t>
            </a:r>
          </a:p>
          <a:p>
            <a:pPr marL="0" indent="0" eaLnBrk="1" hangingPunct="1">
              <a:spcBef>
                <a:spcPct val="50000"/>
              </a:spcBef>
              <a:buFontTx/>
              <a:buNone/>
            </a:pPr>
            <a:r>
              <a:rPr lang="en-US" altLang="zh-CN" sz="2000" dirty="0" smtClean="0"/>
              <a:t>A system with only two tasks, and a context switch can be triggered by SYSTICK exceptions.</a:t>
            </a:r>
          </a:p>
        </p:txBody>
      </p:sp>
      <p:pic>
        <p:nvPicPr>
          <p:cNvPr id="132099" name="Picture 3" descr="dglxasset[2]"/>
          <p:cNvPicPr>
            <a:picLocks noChangeAspect="1" noChangeArrowheads="1"/>
          </p:cNvPicPr>
          <p:nvPr/>
        </p:nvPicPr>
        <p:blipFill>
          <a:blip r:embed="rId2" cstate="print"/>
          <a:srcRect/>
          <a:stretch>
            <a:fillRect/>
          </a:stretch>
        </p:blipFill>
        <p:spPr bwMode="auto">
          <a:xfrm>
            <a:off x="539552" y="3789040"/>
            <a:ext cx="685800"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990600" y="4648200"/>
            <a:ext cx="7285038" cy="369888"/>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A Simple Scenario Using SYSTICK to Switch Between Two Tasks</a:t>
            </a:r>
          </a:p>
        </p:txBody>
      </p:sp>
      <p:sp>
        <p:nvSpPr>
          <p:cNvPr id="15365" name="Rectangle 4"/>
          <p:cNvSpPr>
            <a:spLocks noChangeArrowheads="1"/>
          </p:cNvSpPr>
          <p:nvPr/>
        </p:nvSpPr>
        <p:spPr bwMode="auto">
          <a:xfrm>
            <a:off x="0" y="226695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5362" name="Object 5"/>
          <p:cNvGraphicFramePr>
            <a:graphicFrameLocks noChangeAspect="1"/>
          </p:cNvGraphicFramePr>
          <p:nvPr/>
        </p:nvGraphicFramePr>
        <p:xfrm>
          <a:off x="609600" y="1066800"/>
          <a:ext cx="7848600" cy="3463925"/>
        </p:xfrm>
        <a:graphic>
          <a:graphicData uri="http://schemas.openxmlformats.org/presentationml/2006/ole">
            <mc:AlternateContent xmlns:mc="http://schemas.openxmlformats.org/markup-compatibility/2006">
              <mc:Choice xmlns:v="urn:schemas-microsoft-com:vml" Requires="v">
                <p:oleObj spid="_x0000_s9219" name="Visio" r:id="rId3" imgW="9148573" imgH="4030327" progId="Visio.Drawing.11">
                  <p:embed/>
                </p:oleObj>
              </mc:Choice>
              <mc:Fallback>
                <p:oleObj name="Visio" r:id="rId3" imgW="9148573" imgH="4030327"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7848600"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619672" y="938213"/>
          <a:ext cx="6076528" cy="3669781"/>
        </p:xfrm>
        <a:graphic>
          <a:graphicData uri="http://schemas.openxmlformats.org/presentationml/2006/ole">
            <mc:AlternateContent xmlns:mc="http://schemas.openxmlformats.org/markup-compatibility/2006">
              <mc:Choice xmlns:v="urn:schemas-microsoft-com:vml" Requires="v">
                <p:oleObj spid="_x0000_s10243" name="Visio" r:id="rId3" imgW="9148573" imgH="5633575" progId="Visio.Drawing.11">
                  <p:embed/>
                </p:oleObj>
              </mc:Choice>
              <mc:Fallback>
                <p:oleObj name="Visio" r:id="rId3" imgW="9148573" imgH="5633575"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938213"/>
                        <a:ext cx="6076528" cy="36697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7" name="Rectangle 4"/>
          <p:cNvSpPr>
            <a:spLocks noChangeArrowheads="1"/>
          </p:cNvSpPr>
          <p:nvPr/>
        </p:nvSpPr>
        <p:spPr bwMode="auto">
          <a:xfrm>
            <a:off x="2051720" y="4581128"/>
            <a:ext cx="6248400" cy="369888"/>
          </a:xfrm>
          <a:prstGeom prst="rect">
            <a:avLst/>
          </a:prstGeom>
          <a:noFill/>
          <a:ln w="9525">
            <a:noFill/>
            <a:miter lim="800000"/>
            <a:headEnd/>
            <a:tailEnd/>
          </a:ln>
        </p:spPr>
        <p:txBody>
          <a:bodyPr>
            <a:spAutoFit/>
          </a:bodyPr>
          <a:lstStyle/>
          <a:p>
            <a:pPr algn="l"/>
            <a:r>
              <a:rPr lang="en-US" altLang="zh-CN" b="1" dirty="0">
                <a:solidFill>
                  <a:schemeClr val="tx1"/>
                </a:solidFill>
                <a:ea typeface="宋体" pitchFamily="2" charset="-122"/>
              </a:rPr>
              <a:t>Problems at Context Switching at the IRQ</a:t>
            </a:r>
          </a:p>
        </p:txBody>
      </p:sp>
      <p:sp>
        <p:nvSpPr>
          <p:cNvPr id="16388" name="Rectangle 5"/>
          <p:cNvSpPr>
            <a:spLocks noChangeArrowheads="1"/>
          </p:cNvSpPr>
          <p:nvPr/>
        </p:nvSpPr>
        <p:spPr bwMode="auto">
          <a:xfrm>
            <a:off x="0" y="1804988"/>
            <a:ext cx="9144000" cy="0"/>
          </a:xfrm>
          <a:prstGeom prst="rect">
            <a:avLst/>
          </a:prstGeom>
          <a:noFill/>
          <a:ln w="9525">
            <a:noFill/>
            <a:miter lim="800000"/>
            <a:headEnd/>
            <a:tailEnd/>
          </a:ln>
        </p:spPr>
        <p:txBody>
          <a:bodyPr wrap="none" anchor="ctr">
            <a:spAutoFit/>
          </a:bodyPr>
          <a:lstStyle/>
          <a:p>
            <a:endParaRPr lang="zh-CN" altLang="en-US"/>
          </a:p>
        </p:txBody>
      </p:sp>
      <p:sp>
        <p:nvSpPr>
          <p:cNvPr id="5" name="Rectangle 3"/>
          <p:cNvSpPr>
            <a:spLocks noChangeArrowheads="1"/>
          </p:cNvSpPr>
          <p:nvPr/>
        </p:nvSpPr>
        <p:spPr bwMode="auto">
          <a:xfrm>
            <a:off x="304800" y="5085184"/>
            <a:ext cx="8351838" cy="1785104"/>
          </a:xfrm>
          <a:prstGeom prst="rect">
            <a:avLst/>
          </a:prstGeom>
          <a:noFill/>
          <a:ln w="9525">
            <a:noFill/>
            <a:miter lim="800000"/>
            <a:headEnd/>
            <a:tailEnd/>
          </a:ln>
        </p:spPr>
        <p:txBody>
          <a:bodyPr wrap="square">
            <a:spAutoFit/>
          </a:bodyPr>
          <a:lstStyle/>
          <a:p>
            <a:pPr>
              <a:spcBef>
                <a:spcPct val="50000"/>
              </a:spcBef>
            </a:pPr>
            <a:r>
              <a:rPr lang="en-US" altLang="zh-CN" sz="2000" dirty="0" smtClean="0"/>
              <a:t>If an interrupt request takes place before the SYSTICK exception, the SYSTICK exception will preempt the IRQ handler. </a:t>
            </a:r>
            <a:r>
              <a:rPr lang="en-US" altLang="zh-CN" sz="2000" b="1" i="1" dirty="0" smtClean="0">
                <a:solidFill>
                  <a:srgbClr val="FF0000"/>
                </a:solidFill>
              </a:rPr>
              <a:t>What’s the problem?</a:t>
            </a:r>
          </a:p>
          <a:p>
            <a:pPr algn="l">
              <a:spcBef>
                <a:spcPct val="50000"/>
              </a:spcBef>
            </a:pPr>
            <a:r>
              <a:rPr lang="en-US" altLang="zh-CN" sz="2000" dirty="0" smtClean="0">
                <a:solidFill>
                  <a:srgbClr val="1D375D"/>
                </a:solidFill>
                <a:ea typeface="宋体" pitchFamily="2" charset="-122"/>
              </a:rPr>
              <a:t>One solution: context </a:t>
            </a:r>
            <a:r>
              <a:rPr lang="en-US" altLang="zh-CN" sz="2000" dirty="0">
                <a:solidFill>
                  <a:srgbClr val="1D375D"/>
                </a:solidFill>
                <a:ea typeface="宋体" pitchFamily="2" charset="-122"/>
              </a:rPr>
              <a:t>switching </a:t>
            </a:r>
            <a:r>
              <a:rPr lang="en-US" altLang="zh-CN" sz="2000" dirty="0" smtClean="0">
                <a:solidFill>
                  <a:srgbClr val="1D375D"/>
                </a:solidFill>
                <a:ea typeface="宋体" pitchFamily="2" charset="-122"/>
              </a:rPr>
              <a:t>can happen only if the OS detects </a:t>
            </a:r>
            <a:r>
              <a:rPr lang="en-US" altLang="zh-CN" sz="2000" dirty="0">
                <a:solidFill>
                  <a:srgbClr val="1D375D"/>
                </a:solidFill>
                <a:ea typeface="宋体" pitchFamily="2" charset="-122"/>
              </a:rPr>
              <a:t>that none of the IRQ handlers are being executed</a:t>
            </a:r>
            <a:r>
              <a:rPr lang="en-US" altLang="zh-CN" sz="2000" dirty="0" smtClean="0">
                <a:solidFill>
                  <a:srgbClr val="1D375D"/>
                </a:solidFill>
                <a:ea typeface="宋体" pitchFamily="2" charset="-122"/>
              </a:rPr>
              <a:t>. </a:t>
            </a:r>
            <a:r>
              <a:rPr lang="en-US" altLang="zh-CN" sz="2000" i="1" dirty="0" smtClean="0">
                <a:solidFill>
                  <a:srgbClr val="FF0000"/>
                </a:solidFill>
                <a:ea typeface="宋体" pitchFamily="2" charset="-122"/>
              </a:rPr>
              <a:t>When the frequency of the IRQ source is close to the SYSTICK?</a:t>
            </a:r>
            <a:endParaRPr lang="en-US" altLang="zh-CN" sz="2000" i="1" dirty="0">
              <a:solidFill>
                <a:srgbClr val="FF0000"/>
              </a:solidFill>
              <a:ea typeface="宋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Box 4"/>
          <p:cNvSpPr txBox="1">
            <a:spLocks noChangeArrowheads="1"/>
          </p:cNvSpPr>
          <p:nvPr/>
        </p:nvSpPr>
        <p:spPr bwMode="auto">
          <a:xfrm>
            <a:off x="107504" y="908720"/>
            <a:ext cx="9036496" cy="400110"/>
          </a:xfrm>
          <a:prstGeom prst="rect">
            <a:avLst/>
          </a:prstGeom>
          <a:noFill/>
          <a:ln w="9525">
            <a:noFill/>
            <a:miter lim="800000"/>
            <a:headEnd/>
            <a:tailEnd/>
          </a:ln>
        </p:spPr>
        <p:txBody>
          <a:bodyPr wrap="square">
            <a:spAutoFit/>
          </a:bodyPr>
          <a:lstStyle/>
          <a:p>
            <a:pPr>
              <a:spcBef>
                <a:spcPct val="50000"/>
              </a:spcBef>
            </a:pPr>
            <a:r>
              <a:rPr lang="en-US" altLang="zh-CN" sz="2000" dirty="0" smtClean="0">
                <a:solidFill>
                  <a:srgbClr val="1D375D"/>
                </a:solidFill>
                <a:ea typeface="宋体" pitchFamily="2" charset="-122"/>
              </a:rPr>
              <a:t>Another solution: using </a:t>
            </a:r>
            <a:r>
              <a:rPr lang="en-US" altLang="zh-CN" sz="2000" dirty="0" err="1" smtClean="0">
                <a:solidFill>
                  <a:srgbClr val="1D375D"/>
                </a:solidFill>
                <a:ea typeface="宋体" pitchFamily="2" charset="-122"/>
              </a:rPr>
              <a:t>PendSV</a:t>
            </a:r>
            <a:r>
              <a:rPr lang="en-US" altLang="zh-CN" sz="2000" dirty="0" smtClean="0">
                <a:solidFill>
                  <a:srgbClr val="1D375D"/>
                </a:solidFill>
                <a:ea typeface="宋体" pitchFamily="2" charset="-122"/>
              </a:rPr>
              <a:t> which </a:t>
            </a:r>
            <a:r>
              <a:rPr lang="en-US" altLang="zh-CN" sz="2000" dirty="0">
                <a:solidFill>
                  <a:srgbClr val="1D375D"/>
                </a:solidFill>
                <a:ea typeface="宋体" pitchFamily="2" charset="-122"/>
              </a:rPr>
              <a:t>is programmed at lowest  priority </a:t>
            </a:r>
            <a:r>
              <a:rPr lang="en-US" altLang="zh-CN" sz="2000" dirty="0" smtClean="0">
                <a:solidFill>
                  <a:srgbClr val="1D375D"/>
                </a:solidFill>
                <a:ea typeface="宋体" pitchFamily="2" charset="-122"/>
              </a:rPr>
              <a:t>level</a:t>
            </a:r>
            <a:endParaRPr lang="zh-CN" altLang="en-US" sz="2000" dirty="0">
              <a:solidFill>
                <a:srgbClr val="1D375D"/>
              </a:solidFill>
              <a:ea typeface="宋体" pitchFamily="2" charset="-122"/>
            </a:endParaRPr>
          </a:p>
        </p:txBody>
      </p:sp>
      <p:pic>
        <p:nvPicPr>
          <p:cNvPr id="74754" name="Picture 2"/>
          <p:cNvPicPr>
            <a:picLocks noChangeAspect="1" noChangeArrowheads="1"/>
          </p:cNvPicPr>
          <p:nvPr/>
        </p:nvPicPr>
        <p:blipFill>
          <a:blip r:embed="rId2" cstate="print"/>
          <a:srcRect/>
          <a:stretch>
            <a:fillRect/>
          </a:stretch>
        </p:blipFill>
        <p:spPr bwMode="auto">
          <a:xfrm>
            <a:off x="395536" y="2060848"/>
            <a:ext cx="8349977" cy="343498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304800" y="836712"/>
            <a:ext cx="8496300" cy="5111750"/>
          </a:xfrm>
        </p:spPr>
        <p:txBody>
          <a:bodyPr/>
          <a:lstStyle/>
          <a:p>
            <a:pPr marL="0" indent="0" eaLnBrk="1" hangingPunct="1">
              <a:spcBef>
                <a:spcPct val="50000"/>
              </a:spcBef>
              <a:buFontTx/>
              <a:buNone/>
            </a:pPr>
            <a:r>
              <a:rPr lang="en-US" altLang="zh-CN" sz="2600" b="1" dirty="0" smtClean="0"/>
              <a:t>9.2.1 NVIC Overview</a:t>
            </a:r>
          </a:p>
          <a:p>
            <a:pPr marL="0" indent="0" eaLnBrk="1" hangingPunct="1">
              <a:spcBef>
                <a:spcPct val="50000"/>
              </a:spcBef>
              <a:buFont typeface="Wingdings" pitchFamily="2" charset="2"/>
              <a:buChar char="Ø"/>
            </a:pPr>
            <a:r>
              <a:rPr lang="en-US" altLang="zh-CN" sz="2000" dirty="0" smtClean="0"/>
              <a:t>The Nested Vectored Interrupt Controller, or NVIC, is an integrated part of the Cortex-M3 processor. </a:t>
            </a:r>
          </a:p>
          <a:p>
            <a:pPr marL="0" indent="0" eaLnBrk="1" hangingPunct="1">
              <a:spcBef>
                <a:spcPct val="50000"/>
              </a:spcBef>
              <a:buFont typeface="Wingdings" pitchFamily="2" charset="2"/>
              <a:buChar char="Ø"/>
            </a:pPr>
            <a:r>
              <a:rPr lang="en-US" altLang="zh-CN" sz="2000" dirty="0" smtClean="0"/>
              <a:t>The NVIC supports 1 to 240 external interrupt inputs and a </a:t>
            </a:r>
            <a:r>
              <a:rPr lang="en-US" altLang="zh-CN" sz="2000" b="1" i="1" dirty="0" err="1" smtClean="0">
                <a:solidFill>
                  <a:srgbClr val="FF3300"/>
                </a:solidFill>
              </a:rPr>
              <a:t>Nonmaskable</a:t>
            </a:r>
            <a:r>
              <a:rPr lang="en-US" altLang="zh-CN" sz="2000" b="1" i="1" dirty="0" smtClean="0">
                <a:solidFill>
                  <a:srgbClr val="FF3300"/>
                </a:solidFill>
              </a:rPr>
              <a:t> Interrupt (NMI)</a:t>
            </a:r>
            <a:r>
              <a:rPr lang="en-US" altLang="zh-CN" sz="2000" dirty="0" smtClean="0"/>
              <a:t> input.</a:t>
            </a:r>
          </a:p>
          <a:p>
            <a:pPr marL="0" indent="0" eaLnBrk="1" hangingPunct="1">
              <a:spcBef>
                <a:spcPct val="50000"/>
              </a:spcBef>
              <a:buFont typeface="Wingdings" pitchFamily="2" charset="2"/>
              <a:buChar char="Ø"/>
            </a:pPr>
            <a:r>
              <a:rPr lang="en-US" altLang="zh-CN" sz="2000" dirty="0" smtClean="0"/>
              <a:t>The NVIC can be accessed as memory location 0xE000E000. </a:t>
            </a:r>
          </a:p>
          <a:p>
            <a:pPr marL="0" indent="0" eaLnBrk="1" hangingPunct="1">
              <a:spcBef>
                <a:spcPct val="50000"/>
              </a:spcBef>
              <a:buFont typeface="Wingdings" pitchFamily="2" charset="2"/>
              <a:buChar char="Ø"/>
            </a:pPr>
            <a:r>
              <a:rPr lang="en-US" altLang="zh-CN" sz="2000" dirty="0" smtClean="0"/>
              <a:t>Most of the interrupt control/ status registers are accessible only in privileged mode </a:t>
            </a:r>
            <a:r>
              <a:rPr lang="en-US" sz="2000" dirty="0" smtClean="0"/>
              <a:t>(access via MRS and MSR)</a:t>
            </a:r>
            <a:endParaRPr lang="en-US" altLang="zh-CN" sz="2000" dirty="0" smtClean="0"/>
          </a:p>
          <a:p>
            <a:pPr marL="0" indent="0" eaLnBrk="1" hangingPunct="1">
              <a:spcBef>
                <a:spcPct val="50000"/>
              </a:spcBef>
              <a:buFont typeface="Wingdings" pitchFamily="2" charset="2"/>
              <a:buChar char="Ø"/>
            </a:pPr>
            <a:r>
              <a:rPr lang="en-US" altLang="zh-CN" sz="2000" dirty="0" smtClean="0"/>
              <a:t>E</a:t>
            </a:r>
            <a:r>
              <a:rPr lang="en-US" sz="2000" dirty="0" smtClean="0"/>
              <a:t>xcept the Software Trigger Interrupt register, which can be set up to be accessible in user mode</a:t>
            </a:r>
            <a:endParaRPr lang="en-US" altLang="zh-CN" sz="2000" dirty="0" smtClean="0"/>
          </a:p>
          <a:p>
            <a:pPr marL="0" indent="0" eaLnBrk="1" hangingPunct="1">
              <a:spcBef>
                <a:spcPct val="50000"/>
              </a:spcBef>
              <a:buFont typeface="Wingdings" pitchFamily="2" charset="2"/>
              <a:buChar char="Ø"/>
            </a:pPr>
            <a:r>
              <a:rPr lang="en-US" sz="2000" dirty="0" smtClean="0"/>
              <a:t>The interrupt control/status register can be accessed in word, half word, or byte transfers</a:t>
            </a:r>
          </a:p>
          <a:p>
            <a:pPr marL="0" indent="0" eaLnBrk="1" hangingPunct="1">
              <a:spcBef>
                <a:spcPct val="50000"/>
              </a:spcBef>
              <a:buFont typeface="Wingdings" pitchFamily="2" charset="2"/>
              <a:buChar char="Ø"/>
            </a:pPr>
            <a:r>
              <a:rPr lang="en-US" sz="2000" dirty="0" smtClean="0"/>
              <a:t>In addition, a few other interrupt-masking registers are also involved in the interrupts.</a:t>
            </a:r>
            <a:endParaRPr lang="en-US" altLang="zh-CN" sz="2000" dirty="0" smtClean="0"/>
          </a:p>
        </p:txBody>
      </p:sp>
      <p:sp>
        <p:nvSpPr>
          <p:cNvPr id="3" name="矩形 2"/>
          <p:cNvSpPr/>
          <p:nvPr/>
        </p:nvSpPr>
        <p:spPr>
          <a:xfrm>
            <a:off x="2195737" y="188640"/>
            <a:ext cx="6696744" cy="566309"/>
          </a:xfrm>
          <a:prstGeom prst="rect">
            <a:avLst/>
          </a:prstGeom>
        </p:spPr>
        <p:txBody>
          <a:bodyPr wrap="square">
            <a:spAutoFit/>
          </a:bodyPr>
          <a:lstStyle/>
          <a:p>
            <a:pPr lvl="0" fontAlgn="base">
              <a:lnSpc>
                <a:spcPct val="110000"/>
              </a:lnSpc>
              <a:spcBef>
                <a:spcPct val="50000"/>
              </a:spcBef>
              <a:spcAft>
                <a:spcPct val="0"/>
              </a:spcAft>
              <a:buSzPct val="120000"/>
            </a:pPr>
            <a:r>
              <a:rPr lang="en-US" altLang="zh-CN" sz="2800" b="1" kern="0" dirty="0" smtClean="0">
                <a:solidFill>
                  <a:srgbClr val="133984"/>
                </a:solidFill>
              </a:rPr>
              <a:t>9.2 The NVIC and Interrupt Control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457200" y="990600"/>
            <a:ext cx="8229600" cy="5675313"/>
          </a:xfrm>
        </p:spPr>
        <p:txBody>
          <a:bodyPr/>
          <a:lstStyle/>
          <a:p>
            <a:pPr marL="0" indent="0" eaLnBrk="1" hangingPunct="1">
              <a:lnSpc>
                <a:spcPct val="100000"/>
              </a:lnSpc>
              <a:spcBef>
                <a:spcPct val="50000"/>
              </a:spcBef>
              <a:buFontTx/>
              <a:buNone/>
            </a:pPr>
            <a:r>
              <a:rPr lang="en-US" altLang="zh-CN" sz="2600" b="1" dirty="0" smtClean="0"/>
              <a:t>9.2.2 The Basic Interrupt Configuration</a:t>
            </a:r>
          </a:p>
          <a:p>
            <a:pPr marL="0" indent="0" eaLnBrk="1" hangingPunct="1">
              <a:lnSpc>
                <a:spcPct val="100000"/>
              </a:lnSpc>
              <a:spcBef>
                <a:spcPct val="50000"/>
              </a:spcBef>
              <a:buFont typeface="Wingdings" pitchFamily="2" charset="2"/>
              <a:buChar char="Ø"/>
            </a:pPr>
            <a:r>
              <a:rPr lang="en-US" altLang="zh-CN" sz="2000" b="1" dirty="0" smtClean="0">
                <a:solidFill>
                  <a:srgbClr val="FF0000"/>
                </a:solidFill>
              </a:rPr>
              <a:t>Each</a:t>
            </a:r>
            <a:r>
              <a:rPr lang="en-US" altLang="zh-CN" sz="2000" dirty="0" smtClean="0"/>
              <a:t> external interrupt has several registers associated with:</a:t>
            </a:r>
          </a:p>
          <a:p>
            <a:pPr marL="465137" lvl="1" indent="0" eaLnBrk="1" hangingPunct="1">
              <a:lnSpc>
                <a:spcPct val="100000"/>
              </a:lnSpc>
              <a:spcBef>
                <a:spcPct val="50000"/>
              </a:spcBef>
              <a:buFontTx/>
              <a:buNone/>
            </a:pPr>
            <a:r>
              <a:rPr lang="en-US" altLang="zh-CN" sz="1600" dirty="0" smtClean="0"/>
              <a:t>1. Enable and clear enable registers</a:t>
            </a:r>
          </a:p>
          <a:p>
            <a:pPr marL="465137" lvl="1" indent="0" eaLnBrk="1" hangingPunct="1">
              <a:lnSpc>
                <a:spcPct val="100000"/>
              </a:lnSpc>
              <a:spcBef>
                <a:spcPct val="50000"/>
              </a:spcBef>
              <a:buFontTx/>
              <a:buNone/>
            </a:pPr>
            <a:r>
              <a:rPr lang="en-US" altLang="zh-CN" sz="1600" dirty="0" smtClean="0"/>
              <a:t>2. Set-pending and clear-pending registers</a:t>
            </a:r>
          </a:p>
          <a:p>
            <a:pPr marL="465137" lvl="1" indent="0" eaLnBrk="1" hangingPunct="1">
              <a:lnSpc>
                <a:spcPct val="100000"/>
              </a:lnSpc>
              <a:spcBef>
                <a:spcPct val="50000"/>
              </a:spcBef>
              <a:buFontTx/>
              <a:buNone/>
            </a:pPr>
            <a:r>
              <a:rPr lang="en-US" altLang="zh-CN" sz="1600" dirty="0" smtClean="0"/>
              <a:t>3. Priority level</a:t>
            </a:r>
          </a:p>
          <a:p>
            <a:pPr marL="465137" lvl="1" indent="0" eaLnBrk="1" hangingPunct="1">
              <a:lnSpc>
                <a:spcPct val="100000"/>
              </a:lnSpc>
              <a:spcBef>
                <a:spcPct val="50000"/>
              </a:spcBef>
              <a:buFontTx/>
              <a:buNone/>
            </a:pPr>
            <a:r>
              <a:rPr lang="en-US" altLang="zh-CN" sz="1600" dirty="0" smtClean="0"/>
              <a:t>4. Active status</a:t>
            </a:r>
          </a:p>
          <a:p>
            <a:pPr marL="0" indent="0" eaLnBrk="1" hangingPunct="1">
              <a:lnSpc>
                <a:spcPct val="100000"/>
              </a:lnSpc>
              <a:spcBef>
                <a:spcPct val="50000"/>
              </a:spcBef>
              <a:buFont typeface="Wingdings" pitchFamily="2" charset="2"/>
              <a:buChar char="Ø"/>
            </a:pPr>
            <a:r>
              <a:rPr lang="en-US" altLang="zh-CN" sz="2000" dirty="0" smtClean="0"/>
              <a:t>A number of other registers can also affect the interrupt processing:</a:t>
            </a:r>
          </a:p>
          <a:p>
            <a:pPr marL="465137" lvl="1" indent="0" eaLnBrk="1" hangingPunct="1">
              <a:lnSpc>
                <a:spcPct val="100000"/>
              </a:lnSpc>
              <a:spcBef>
                <a:spcPct val="50000"/>
              </a:spcBef>
              <a:buFontTx/>
              <a:buNone/>
            </a:pPr>
            <a:r>
              <a:rPr lang="en-US" altLang="zh-CN" sz="1600" dirty="0" smtClean="0"/>
              <a:t>1. Exception-masking registers</a:t>
            </a:r>
          </a:p>
          <a:p>
            <a:pPr marL="465137" lvl="1" indent="0" eaLnBrk="1" hangingPunct="1">
              <a:lnSpc>
                <a:spcPct val="100000"/>
              </a:lnSpc>
              <a:spcBef>
                <a:spcPct val="50000"/>
              </a:spcBef>
              <a:buFontTx/>
              <a:buNone/>
            </a:pPr>
            <a:r>
              <a:rPr lang="en-US" altLang="zh-CN" sz="1600" dirty="0" smtClean="0"/>
              <a:t>2. Vector Table Offset register</a:t>
            </a:r>
          </a:p>
          <a:p>
            <a:pPr marL="465137" lvl="1" indent="0" eaLnBrk="1" hangingPunct="1">
              <a:lnSpc>
                <a:spcPct val="100000"/>
              </a:lnSpc>
              <a:spcBef>
                <a:spcPct val="50000"/>
              </a:spcBef>
              <a:buFontTx/>
              <a:buNone/>
            </a:pPr>
            <a:r>
              <a:rPr lang="en-US" altLang="zh-CN" sz="1600" dirty="0" smtClean="0"/>
              <a:t>3. Software Trigger Interrupt register</a:t>
            </a:r>
          </a:p>
          <a:p>
            <a:pPr marL="465137" lvl="1" indent="0" eaLnBrk="1" hangingPunct="1">
              <a:lnSpc>
                <a:spcPct val="100000"/>
              </a:lnSpc>
              <a:spcBef>
                <a:spcPct val="50000"/>
              </a:spcBef>
              <a:buFontTx/>
              <a:buNone/>
            </a:pPr>
            <a:r>
              <a:rPr lang="en-US" altLang="zh-CN" sz="1600" dirty="0" smtClean="0"/>
              <a:t>4. Priority Group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457200" y="990600"/>
            <a:ext cx="8229600" cy="4751388"/>
          </a:xfrm>
        </p:spPr>
        <p:txBody>
          <a:bodyPr/>
          <a:lstStyle/>
          <a:p>
            <a:pPr marL="0" indent="0" eaLnBrk="1" hangingPunct="1">
              <a:lnSpc>
                <a:spcPct val="100000"/>
              </a:lnSpc>
              <a:spcBef>
                <a:spcPct val="50000"/>
              </a:spcBef>
              <a:buFontTx/>
              <a:buNone/>
            </a:pPr>
            <a:r>
              <a:rPr lang="en-US" altLang="zh-CN" sz="2600" b="1" dirty="0" smtClean="0"/>
              <a:t>9.2.3 Interrupt Enable and Clear Enable</a:t>
            </a:r>
          </a:p>
          <a:p>
            <a:pPr marL="0" indent="0" eaLnBrk="1" hangingPunct="1">
              <a:lnSpc>
                <a:spcPct val="100000"/>
              </a:lnSpc>
              <a:spcBef>
                <a:spcPct val="50000"/>
              </a:spcBef>
              <a:buFontTx/>
              <a:buNone/>
            </a:pPr>
            <a:r>
              <a:rPr lang="en-US" altLang="zh-CN" sz="2000" dirty="0" smtClean="0"/>
              <a:t>The Interrupt Enable register is programmed via two addresses. </a:t>
            </a:r>
          </a:p>
          <a:p>
            <a:pPr marL="0" indent="0" eaLnBrk="1" hangingPunct="1">
              <a:lnSpc>
                <a:spcPct val="100000"/>
              </a:lnSpc>
              <a:spcBef>
                <a:spcPct val="50000"/>
              </a:spcBef>
              <a:buFontTx/>
              <a:buNone/>
            </a:pPr>
            <a:r>
              <a:rPr lang="en-US" altLang="zh-CN" sz="2000" dirty="0" smtClean="0"/>
              <a:t>To set the enable bit, write 1 to the SETENA register address;</a:t>
            </a:r>
          </a:p>
          <a:p>
            <a:pPr marL="0" indent="0" eaLnBrk="1" hangingPunct="1">
              <a:lnSpc>
                <a:spcPct val="100000"/>
              </a:lnSpc>
              <a:spcBef>
                <a:spcPct val="50000"/>
              </a:spcBef>
              <a:buFontTx/>
              <a:buNone/>
            </a:pPr>
            <a:r>
              <a:rPr lang="en-US" altLang="zh-CN" sz="2000" dirty="0" smtClean="0"/>
              <a:t>To clear the enable bit, write 1 to the CLRENA register address.</a:t>
            </a:r>
          </a:p>
          <a:p>
            <a:pPr marL="0" indent="0" eaLnBrk="1" hangingPunct="1">
              <a:lnSpc>
                <a:spcPct val="100000"/>
              </a:lnSpc>
              <a:spcBef>
                <a:spcPct val="50000"/>
              </a:spcBef>
              <a:buFontTx/>
              <a:buNone/>
            </a:pPr>
            <a:endParaRPr lang="en-US" altLang="zh-CN" sz="2000" dirty="0" smtClean="0"/>
          </a:p>
          <a:p>
            <a:pPr marL="0" indent="0" eaLnBrk="1" hangingPunct="1">
              <a:lnSpc>
                <a:spcPct val="100000"/>
              </a:lnSpc>
              <a:spcBef>
                <a:spcPct val="50000"/>
              </a:spcBef>
              <a:buFontTx/>
              <a:buNone/>
            </a:pPr>
            <a:r>
              <a:rPr lang="en-US" altLang="zh-CN" sz="2000" dirty="0" smtClean="0"/>
              <a:t>External interrupts: Up to 240;</a:t>
            </a:r>
          </a:p>
          <a:p>
            <a:pPr marL="0" indent="0" eaLnBrk="1" hangingPunct="1">
              <a:lnSpc>
                <a:spcPct val="100000"/>
              </a:lnSpc>
              <a:spcBef>
                <a:spcPct val="50000"/>
              </a:spcBef>
              <a:buFontTx/>
              <a:buNone/>
            </a:pPr>
            <a:r>
              <a:rPr lang="en-US" altLang="zh-CN" sz="2000" dirty="0" smtClean="0"/>
              <a:t>So </a:t>
            </a:r>
            <a:r>
              <a:rPr lang="en-US" altLang="zh-CN" sz="2000" dirty="0" smtClean="0">
                <a:solidFill>
                  <a:srgbClr val="FF0000"/>
                </a:solidFill>
              </a:rPr>
              <a:t>for each </a:t>
            </a:r>
            <a:r>
              <a:rPr lang="en-US" altLang="zh-CN" sz="2000" dirty="0" smtClean="0"/>
              <a:t>interrupt NVIC has a SETENA  and a CLRENA register.</a:t>
            </a:r>
          </a:p>
          <a:p>
            <a:pPr marL="0" indent="0" eaLnBrk="1" hangingPunct="1">
              <a:lnSpc>
                <a:spcPct val="100000"/>
              </a:lnSpc>
              <a:spcBef>
                <a:spcPct val="50000"/>
              </a:spcBef>
              <a:buFontTx/>
              <a:buNone/>
            </a:pPr>
            <a:r>
              <a:rPr lang="en-US" altLang="zh-CN" sz="2000" dirty="0" smtClean="0"/>
              <a:t>SETENA: 0xE000E100--0xE000E11C</a:t>
            </a:r>
          </a:p>
          <a:p>
            <a:pPr marL="0" indent="0" eaLnBrk="1" hangingPunct="1">
              <a:lnSpc>
                <a:spcPct val="100000"/>
              </a:lnSpc>
              <a:spcBef>
                <a:spcPct val="50000"/>
              </a:spcBef>
              <a:buFontTx/>
              <a:buNone/>
            </a:pPr>
            <a:r>
              <a:rPr lang="en-US" altLang="zh-CN" sz="2000" dirty="0" smtClean="0"/>
              <a:t>CLRENA: 0xE000E180-0xE000E19C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657600" y="381000"/>
            <a:ext cx="2152650" cy="366713"/>
          </a:xfrm>
          <a:prstGeom prst="rect">
            <a:avLst/>
          </a:prstGeom>
          <a:noFill/>
          <a:ln w="9525">
            <a:noFill/>
            <a:miter lim="800000"/>
            <a:headEnd/>
            <a:tailEnd/>
          </a:ln>
        </p:spPr>
        <p:txBody>
          <a:bodyPr wrap="none">
            <a:spAutoFit/>
          </a:bodyPr>
          <a:lstStyle/>
          <a:p>
            <a:pPr algn="l"/>
            <a:r>
              <a:rPr lang="en-US" altLang="zh-CN" b="1" dirty="0">
                <a:solidFill>
                  <a:schemeClr val="tx1"/>
                </a:solidFill>
                <a:ea typeface="宋体" pitchFamily="2" charset="-122"/>
              </a:rPr>
              <a:t>List of Exceptions</a:t>
            </a:r>
          </a:p>
        </p:txBody>
      </p:sp>
      <p:graphicFrame>
        <p:nvGraphicFramePr>
          <p:cNvPr id="919613" name="Group 61"/>
          <p:cNvGraphicFramePr>
            <a:graphicFrameLocks noGrp="1"/>
          </p:cNvGraphicFramePr>
          <p:nvPr>
            <p:ph/>
          </p:nvPr>
        </p:nvGraphicFramePr>
        <p:xfrm>
          <a:off x="457200" y="1066800"/>
          <a:ext cx="8301038" cy="5267833"/>
        </p:xfrm>
        <a:graphic>
          <a:graphicData uri="http://schemas.openxmlformats.org/drawingml/2006/table">
            <a:tbl>
              <a:tblPr/>
              <a:tblGrid>
                <a:gridCol w="1143000"/>
                <a:gridCol w="1592263"/>
                <a:gridCol w="1608137"/>
                <a:gridCol w="3957638"/>
              </a:tblGrid>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Exception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594B">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Exception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594B">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Priority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594B">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594B">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 (Highest)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43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Char char="-"/>
                        <a:tabLst/>
                      </a:pPr>
                      <a:r>
                        <a:rPr kumimoji="0" lang="en-US" altLang="zh-CN" sz="1600" b="0" i="0" u="none" strike="noStrike" cap="none" normalizeH="0" baseline="0" smtClean="0">
                          <a:ln>
                            <a:noFill/>
                          </a:ln>
                          <a:solidFill>
                            <a:srgbClr val="133984"/>
                          </a:solidFill>
                          <a:effectLst/>
                          <a:latin typeface="Arial" charset="0"/>
                          <a:ea typeface="黑体" pitchFamily="2" charset="-122"/>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Nonmaskable interrupt (external NMI input)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Hard Fault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All fault conditions, if the corresponding fault handler is not enabled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MemManage Fault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Memory management fault; MPU violation or access to illegal locations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 Fault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 error, like Prefetch abort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27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Usage Fault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p>
                      <a:pPr marL="0" marR="0" lvl="0" indent="0" algn="l" defTabSz="914400" rtl="0" eaLnBrk="1" fontAlgn="base" latinLnBrk="0" hangingPunct="1">
                        <a:lnSpc>
                          <a:spcPct val="110000"/>
                        </a:lnSpc>
                        <a:spcBef>
                          <a:spcPct val="20000"/>
                        </a:spcBef>
                        <a:spcAft>
                          <a:spcPct val="0"/>
                        </a:spcAft>
                        <a:buClrTx/>
                        <a:buSzPct val="120000"/>
                        <a:buFontTx/>
                        <a:buNone/>
                        <a:tabLst/>
                      </a:pPr>
                      <a:endParaRPr kumimoji="0" lang="zh-CN" altLang="en-US" sz="1600" b="0" i="0" u="none" strike="noStrike" cap="none" normalizeH="0" baseline="0" smtClean="0">
                        <a:ln>
                          <a:noFill/>
                        </a:ln>
                        <a:solidFill>
                          <a:srgbClr val="133984"/>
                        </a:solidFill>
                        <a:effectLst/>
                        <a:latin typeface="Arial" charset="0"/>
                        <a:ea typeface="黑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Exceptions due to program error or trying to access coprocessor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7-10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Reserved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SVCall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System Service 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r h="415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Debug Monitor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Debug monitor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195"/>
                      </a:srgbClr>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990600"/>
            <a:ext cx="7704138" cy="366713"/>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Interrupt Set Enable Registers and Interrupt Clear Enable Registers</a:t>
            </a:r>
          </a:p>
        </p:txBody>
      </p:sp>
      <p:graphicFrame>
        <p:nvGraphicFramePr>
          <p:cNvPr id="957506" name="Group 66"/>
          <p:cNvGraphicFramePr>
            <a:graphicFrameLocks noGrp="1"/>
          </p:cNvGraphicFramePr>
          <p:nvPr>
            <p:ph/>
          </p:nvPr>
        </p:nvGraphicFramePr>
        <p:xfrm>
          <a:off x="381000" y="1600200"/>
          <a:ext cx="8291513" cy="5017390"/>
        </p:xfrm>
        <a:graphic>
          <a:graphicData uri="http://schemas.openxmlformats.org/drawingml/2006/table">
            <a:tbl>
              <a:tblPr/>
              <a:tblGrid>
                <a:gridCol w="1162050"/>
                <a:gridCol w="720725"/>
                <a:gridCol w="1439863"/>
                <a:gridCol w="1296987"/>
                <a:gridCol w="3671888"/>
              </a:tblGrid>
              <a:tr h="5175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429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SETENA0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Enable for external interrupt #0-31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175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SETENA1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Enable for external interrupt #32-63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175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191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SETENA7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0xE000E11C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Enable for external interrupt #224-239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810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CLRENA0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Clear Enable for external interrupt #0-31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810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CLRENA1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Clear Enable for external interrupt #32-63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191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endParaRPr kumimoji="0" lang="zh-CN" altLang="en-US" sz="1600" b="0" i="0" u="none" strike="noStrike" cap="none" normalizeH="0" baseline="0" smtClean="0">
                        <a:ln>
                          <a:noFill/>
                        </a:ln>
                        <a:solidFill>
                          <a:srgbClr val="133984"/>
                        </a:solidFill>
                        <a:effectLst/>
                        <a:latin typeface="Arial" charset="0"/>
                        <a:ea typeface="黑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5810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CLRENA7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0xE000E19C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Clear Enable for external interrupt #224-239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381000" y="990600"/>
            <a:ext cx="8229600" cy="4648200"/>
          </a:xfrm>
        </p:spPr>
        <p:txBody>
          <a:bodyPr/>
          <a:lstStyle/>
          <a:p>
            <a:pPr marL="0" indent="0" eaLnBrk="1" hangingPunct="1">
              <a:spcBef>
                <a:spcPct val="50000"/>
              </a:spcBef>
              <a:buFontTx/>
              <a:buNone/>
            </a:pPr>
            <a:r>
              <a:rPr lang="en-US" altLang="zh-CN" sz="2600" b="1" dirty="0" smtClean="0"/>
              <a:t>9.2.4 Interrupt Pending and Clear Pending</a:t>
            </a:r>
          </a:p>
          <a:p>
            <a:pPr marL="0" indent="0" eaLnBrk="1" hangingPunct="1">
              <a:spcBef>
                <a:spcPct val="50000"/>
              </a:spcBef>
              <a:buFontTx/>
              <a:buNone/>
            </a:pPr>
            <a:r>
              <a:rPr lang="en-US" altLang="zh-CN" sz="2000" dirty="0" smtClean="0"/>
              <a:t>If an interrupt takes place but cannot be executed immediately, it will be pended. </a:t>
            </a:r>
          </a:p>
          <a:p>
            <a:pPr marL="0" indent="0" eaLnBrk="1" hangingPunct="1">
              <a:spcBef>
                <a:spcPct val="50000"/>
              </a:spcBef>
              <a:buFontTx/>
              <a:buNone/>
            </a:pPr>
            <a:r>
              <a:rPr lang="en-US" altLang="zh-CN" sz="2000" dirty="0" smtClean="0"/>
              <a:t>The interrupt-pending status can be accessed through the Interrupt Set Pending (SETPEND) and Interrupt Clear Pending (CLRPEND) registers.  User can set the certain bit of SETPEND to enter its handler by software.</a:t>
            </a:r>
          </a:p>
          <a:p>
            <a:pPr marL="0" indent="0" eaLnBrk="1" hangingPunct="1">
              <a:spcBef>
                <a:spcPct val="50000"/>
              </a:spcBef>
              <a:buFontTx/>
              <a:buNone/>
            </a:pPr>
            <a:r>
              <a:rPr lang="en-US" altLang="zh-CN" sz="2000" dirty="0" smtClean="0"/>
              <a:t>Similarly to the enable registers, </a:t>
            </a:r>
            <a:r>
              <a:rPr lang="en-US" altLang="zh-CN" sz="2000" dirty="0" smtClean="0">
                <a:solidFill>
                  <a:srgbClr val="FF0000"/>
                </a:solidFill>
              </a:rPr>
              <a:t>for each </a:t>
            </a:r>
            <a:r>
              <a:rPr lang="en-US" altLang="zh-CN" sz="2000" dirty="0" smtClean="0"/>
              <a:t>interrupt NVIC has a SETPEND and a CLRPEND register.</a:t>
            </a:r>
          </a:p>
          <a:p>
            <a:pPr marL="0" indent="0" eaLnBrk="1" hangingPunct="1">
              <a:spcBef>
                <a:spcPct val="50000"/>
              </a:spcBef>
              <a:buFontTx/>
              <a:buNone/>
            </a:pPr>
            <a:r>
              <a:rPr lang="en-US" altLang="zh-CN" sz="2000" dirty="0" smtClean="0"/>
              <a:t>SETPEND: 0xE000E200-0xE000E21C</a:t>
            </a:r>
          </a:p>
          <a:p>
            <a:pPr marL="0" indent="0" eaLnBrk="1" hangingPunct="1">
              <a:spcBef>
                <a:spcPct val="50000"/>
              </a:spcBef>
              <a:buFontTx/>
              <a:buNone/>
            </a:pPr>
            <a:r>
              <a:rPr lang="en-US" altLang="zh-CN" sz="2000" dirty="0" smtClean="0"/>
              <a:t>CLRPEND: 0xE000E280-0xE000E29C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554" name="Group 66"/>
          <p:cNvGraphicFramePr>
            <a:graphicFrameLocks noGrp="1"/>
          </p:cNvGraphicFramePr>
          <p:nvPr>
            <p:ph idx="1"/>
          </p:nvPr>
        </p:nvGraphicFramePr>
        <p:xfrm>
          <a:off x="533400" y="1600200"/>
          <a:ext cx="8229600" cy="4847591"/>
        </p:xfrm>
        <a:graphic>
          <a:graphicData uri="http://schemas.openxmlformats.org/drawingml/2006/table">
            <a:tbl>
              <a:tblPr/>
              <a:tblGrid>
                <a:gridCol w="1295400"/>
                <a:gridCol w="720725"/>
                <a:gridCol w="1489075"/>
                <a:gridCol w="1295400"/>
                <a:gridCol w="3429000"/>
              </a:tblGrid>
              <a:tr h="4254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286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SETPEND0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Pending for external interrupt #0-31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032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SETPEND1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Pending for external interrupt #32-63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4270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032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SETPEND7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0xE000E21C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Pending for external interrupt #224-239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032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CLRPEND0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Clear pending for external interrupt #0-31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032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CLRPEND1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Clear pending for external interrupt #32-63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4270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endParaRPr kumimoji="0" lang="zh-CN" altLang="en-US" sz="1600" b="0" i="0" u="none" strike="noStrike" cap="none" normalizeH="0" baseline="0" smtClean="0">
                        <a:ln>
                          <a:noFill/>
                        </a:ln>
                        <a:solidFill>
                          <a:srgbClr val="133984"/>
                        </a:solidFill>
                        <a:effectLst/>
                        <a:latin typeface="Arial" charset="0"/>
                        <a:ea typeface="黑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032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CLRPEND7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0xE000E29C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Clear pending for external interrupt #224-239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bl>
          </a:graphicData>
        </a:graphic>
      </p:graphicFrame>
      <p:sp>
        <p:nvSpPr>
          <p:cNvPr id="139328" name="Rectangle 64"/>
          <p:cNvSpPr>
            <a:spLocks noChangeArrowheads="1"/>
          </p:cNvSpPr>
          <p:nvPr/>
        </p:nvSpPr>
        <p:spPr bwMode="auto">
          <a:xfrm>
            <a:off x="609600" y="1066800"/>
            <a:ext cx="7848600" cy="366713"/>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Interrupt Set Pending Registers and Interrupt Clear Pending Registers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457200" y="990600"/>
            <a:ext cx="8229600" cy="1371600"/>
          </a:xfrm>
        </p:spPr>
        <p:txBody>
          <a:bodyPr/>
          <a:lstStyle/>
          <a:p>
            <a:pPr marL="0" indent="0" eaLnBrk="1" hangingPunct="1">
              <a:spcBef>
                <a:spcPct val="50000"/>
              </a:spcBef>
              <a:buFontTx/>
              <a:buNone/>
            </a:pPr>
            <a:r>
              <a:rPr lang="en-US" altLang="zh-CN" sz="2400" b="1" dirty="0" smtClean="0"/>
              <a:t>9.2.4.1 Priority</a:t>
            </a:r>
          </a:p>
          <a:p>
            <a:pPr marL="0" indent="0" eaLnBrk="1" hangingPunct="1">
              <a:spcBef>
                <a:spcPct val="50000"/>
              </a:spcBef>
              <a:buFontTx/>
              <a:buNone/>
            </a:pPr>
            <a:r>
              <a:rPr lang="en-US" altLang="zh-CN" sz="2000" b="1" dirty="0" smtClean="0">
                <a:solidFill>
                  <a:srgbClr val="FF0000"/>
                </a:solidFill>
              </a:rPr>
              <a:t>Each</a:t>
            </a:r>
            <a:r>
              <a:rPr lang="en-US" altLang="zh-CN" sz="2000" dirty="0" smtClean="0"/>
              <a:t> external interrupt has an associated priority-level register (a width of 3-8 bits).</a:t>
            </a:r>
          </a:p>
        </p:txBody>
      </p:sp>
      <p:sp>
        <p:nvSpPr>
          <p:cNvPr id="140291" name="Rectangle 3"/>
          <p:cNvSpPr>
            <a:spLocks noChangeArrowheads="1"/>
          </p:cNvSpPr>
          <p:nvPr/>
        </p:nvSpPr>
        <p:spPr bwMode="auto">
          <a:xfrm>
            <a:off x="1143000" y="2514600"/>
            <a:ext cx="67246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Interrupt Priority-Level Registers (0xE000E400-0xE000E4EF)</a:t>
            </a:r>
          </a:p>
        </p:txBody>
      </p:sp>
      <p:graphicFrame>
        <p:nvGraphicFramePr>
          <p:cNvPr id="960555" name="Group 43"/>
          <p:cNvGraphicFramePr>
            <a:graphicFrameLocks noGrp="1"/>
          </p:cNvGraphicFramePr>
          <p:nvPr/>
        </p:nvGraphicFramePr>
        <p:xfrm>
          <a:off x="457200" y="3048000"/>
          <a:ext cx="8280400" cy="3097213"/>
        </p:xfrm>
        <a:graphic>
          <a:graphicData uri="http://schemas.openxmlformats.org/drawingml/2006/table">
            <a:tbl>
              <a:tblPr/>
              <a:tblGrid>
                <a:gridCol w="1008063"/>
                <a:gridCol w="792162"/>
                <a:gridCol w="1439863"/>
                <a:gridCol w="1439862"/>
                <a:gridCol w="3600450"/>
              </a:tblGrid>
              <a:tr h="6191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191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PRI_0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 (8-bit)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Priority-level external interrupt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6207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PRI_1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 (8-bit)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Priority-level external interrupt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6191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6191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PRI_239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0xE000E4EF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 (8-bit)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Priority-level external interrupt #239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914400"/>
            <a:ext cx="8229600" cy="1800225"/>
          </a:xfrm>
        </p:spPr>
        <p:txBody>
          <a:bodyPr/>
          <a:lstStyle/>
          <a:p>
            <a:pPr marL="0" indent="0" eaLnBrk="1" hangingPunct="1">
              <a:spcBef>
                <a:spcPct val="50000"/>
              </a:spcBef>
              <a:buFontTx/>
              <a:buNone/>
            </a:pPr>
            <a:r>
              <a:rPr lang="en-US" altLang="zh-CN" sz="2400" b="1" dirty="0" smtClean="0"/>
              <a:t>9.2.4.2 Active Status</a:t>
            </a:r>
          </a:p>
          <a:p>
            <a:pPr marL="0" indent="0" eaLnBrk="1" hangingPunct="1">
              <a:spcBef>
                <a:spcPct val="50000"/>
              </a:spcBef>
              <a:buFontTx/>
              <a:buNone/>
            </a:pPr>
            <a:r>
              <a:rPr lang="en-US" altLang="zh-CN" sz="2000" dirty="0" smtClean="0">
                <a:solidFill>
                  <a:srgbClr val="FF0000"/>
                </a:solidFill>
              </a:rPr>
              <a:t>Each </a:t>
            </a:r>
            <a:r>
              <a:rPr lang="en-US" altLang="zh-CN" sz="2000" dirty="0" smtClean="0"/>
              <a:t>external interrupt has an active status bit. </a:t>
            </a:r>
          </a:p>
          <a:p>
            <a:pPr marL="0" indent="0" eaLnBrk="1" hangingPunct="1">
              <a:spcBef>
                <a:spcPct val="50000"/>
              </a:spcBef>
              <a:buFontTx/>
              <a:buNone/>
            </a:pPr>
            <a:r>
              <a:rPr lang="en-US" altLang="zh-CN" sz="2000" dirty="0" smtClean="0"/>
              <a:t>When the processor starts the interrupt handler, the bit is set to 1 and cleared when the interrupt return is executed.</a:t>
            </a:r>
          </a:p>
        </p:txBody>
      </p:sp>
      <p:sp>
        <p:nvSpPr>
          <p:cNvPr id="141315" name="Rectangle 3"/>
          <p:cNvSpPr>
            <a:spLocks noChangeArrowheads="1"/>
          </p:cNvSpPr>
          <p:nvPr/>
        </p:nvSpPr>
        <p:spPr bwMode="auto">
          <a:xfrm>
            <a:off x="1181100" y="2846263"/>
            <a:ext cx="6711950" cy="366713"/>
          </a:xfrm>
          <a:prstGeom prst="rect">
            <a:avLst/>
          </a:prstGeom>
          <a:noFill/>
          <a:ln w="9525">
            <a:noFill/>
            <a:miter lim="800000"/>
            <a:headEnd/>
            <a:tailEnd/>
          </a:ln>
        </p:spPr>
        <p:txBody>
          <a:bodyPr wrap="none">
            <a:spAutoFit/>
          </a:bodyPr>
          <a:lstStyle/>
          <a:p>
            <a:pPr algn="l"/>
            <a:r>
              <a:rPr lang="en-US" altLang="zh-CN" b="1" dirty="0">
                <a:solidFill>
                  <a:schemeClr val="tx1"/>
                </a:solidFill>
                <a:ea typeface="宋体" pitchFamily="2" charset="-122"/>
              </a:rPr>
              <a:t>Interrupt Active Status Registers (0xE000E300-0xE000E31C)</a:t>
            </a:r>
          </a:p>
        </p:txBody>
      </p:sp>
      <p:graphicFrame>
        <p:nvGraphicFramePr>
          <p:cNvPr id="961579" name="Group 43"/>
          <p:cNvGraphicFramePr>
            <a:graphicFrameLocks noGrp="1"/>
          </p:cNvGraphicFramePr>
          <p:nvPr/>
        </p:nvGraphicFramePr>
        <p:xfrm>
          <a:off x="533400" y="3276600"/>
          <a:ext cx="8135938" cy="3313114"/>
        </p:xfrm>
        <a:graphic>
          <a:graphicData uri="http://schemas.openxmlformats.org/drawingml/2006/table">
            <a:tbl>
              <a:tblPr/>
              <a:tblGrid>
                <a:gridCol w="1152525"/>
                <a:gridCol w="719138"/>
                <a:gridCol w="1439862"/>
                <a:gridCol w="1368425"/>
                <a:gridCol w="3455988"/>
              </a:tblGrid>
              <a:tr h="6619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635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ACTIVE0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Active status for external interrupt  #0-31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619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ACTIVE1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Active status for external interrupt  #32-63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635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r h="6619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ACTIVE7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0xE000E31C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Active status for external interrupt  #224-239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457200" y="990600"/>
            <a:ext cx="8229600" cy="5486400"/>
          </a:xfrm>
        </p:spPr>
        <p:txBody>
          <a:bodyPr/>
          <a:lstStyle/>
          <a:p>
            <a:pPr marL="0" indent="0" eaLnBrk="1" hangingPunct="1">
              <a:lnSpc>
                <a:spcPct val="100000"/>
              </a:lnSpc>
              <a:spcBef>
                <a:spcPct val="50000"/>
              </a:spcBef>
              <a:buFontTx/>
              <a:buNone/>
            </a:pPr>
            <a:r>
              <a:rPr lang="en-US" altLang="zh-CN" sz="2400" b="1" dirty="0" smtClean="0"/>
              <a:t>9.2.4.3 PRIMASK and FAULTMASK Special Registers</a:t>
            </a:r>
          </a:p>
          <a:p>
            <a:pPr>
              <a:buFont typeface="Wingdings" pitchFamily="2" charset="2"/>
              <a:buChar char="Ø"/>
            </a:pPr>
            <a:r>
              <a:rPr lang="en-US" altLang="zh-CN" sz="2000" dirty="0" smtClean="0"/>
              <a:t>The PRIMASK register </a:t>
            </a:r>
            <a:r>
              <a:rPr lang="en-US" altLang="zh-CN" sz="2000" dirty="0" smtClean="0">
                <a:solidFill>
                  <a:srgbClr val="FF0000"/>
                </a:solidFill>
              </a:rPr>
              <a:t>disables all exceptions </a:t>
            </a:r>
            <a:r>
              <a:rPr lang="en-US" sz="2000" dirty="0" smtClean="0">
                <a:solidFill>
                  <a:srgbClr val="FF0000"/>
                </a:solidFill>
              </a:rPr>
              <a:t>except NMI and hard fault</a:t>
            </a:r>
            <a:r>
              <a:rPr lang="en-US" sz="2000" dirty="0" smtClean="0"/>
              <a:t> </a:t>
            </a:r>
            <a:r>
              <a:rPr lang="en-US" altLang="zh-CN" sz="2000" dirty="0" smtClean="0"/>
              <a:t>by changing the current priority level to 0</a:t>
            </a:r>
          </a:p>
          <a:p>
            <a:pPr>
              <a:buFont typeface="Wingdings" pitchFamily="2" charset="2"/>
              <a:buChar char="Ø"/>
            </a:pPr>
            <a:r>
              <a:rPr lang="en-US" sz="2000" dirty="0" smtClean="0"/>
              <a:t>When PRIMASK is set, if a fault takes place, the hard fault handler will be executed</a:t>
            </a:r>
            <a:r>
              <a:rPr lang="en-US" altLang="zh-CN" sz="2000" dirty="0" smtClean="0"/>
              <a:t>)</a:t>
            </a:r>
          </a:p>
          <a:p>
            <a:pPr marL="0" indent="0" eaLnBrk="1" hangingPunct="1">
              <a:lnSpc>
                <a:spcPct val="100000"/>
              </a:lnSpc>
              <a:spcBef>
                <a:spcPct val="40000"/>
              </a:spcBef>
              <a:buFont typeface="Wingdings" pitchFamily="2" charset="2"/>
              <a:buChar char="Ø"/>
            </a:pPr>
            <a:r>
              <a:rPr lang="en-US" altLang="zh-CN" sz="2000" dirty="0" smtClean="0"/>
              <a:t>  The </a:t>
            </a:r>
            <a:r>
              <a:rPr lang="en-US" altLang="en-US" sz="2000" dirty="0" smtClean="0"/>
              <a:t>FAULTMASK</a:t>
            </a:r>
            <a:r>
              <a:rPr lang="en-US" altLang="zh-CN" sz="2000" dirty="0" smtClean="0"/>
              <a:t> register changes the effective current priority level to 1 so that even the hard fault handler is blocked</a:t>
            </a:r>
          </a:p>
          <a:p>
            <a:pPr marL="0" indent="0" eaLnBrk="1" hangingPunct="1">
              <a:lnSpc>
                <a:spcPct val="100000"/>
              </a:lnSpc>
              <a:spcBef>
                <a:spcPct val="40000"/>
              </a:spcBef>
              <a:buFont typeface="Wingdings" pitchFamily="2" charset="2"/>
              <a:buChar char="Ø"/>
            </a:pPr>
            <a:r>
              <a:rPr lang="en-US" altLang="zh-CN" sz="2000" dirty="0" smtClean="0"/>
              <a:t>  FAULTMASK is cleared automatically upon exiting the exception handler. </a:t>
            </a:r>
          </a:p>
          <a:p>
            <a:pPr marL="0" indent="0" eaLnBrk="1" hangingPunct="1">
              <a:lnSpc>
                <a:spcPct val="100000"/>
              </a:lnSpc>
              <a:spcBef>
                <a:spcPct val="40000"/>
              </a:spcBef>
              <a:buFont typeface="Wingdings" pitchFamily="2" charset="2"/>
              <a:buChar char="Ø"/>
            </a:pPr>
            <a:r>
              <a:rPr lang="en-US" altLang="zh-CN" sz="2000" dirty="0" smtClean="0"/>
              <a:t>  They are programmable using MRS and MSR instructions.</a:t>
            </a:r>
          </a:p>
          <a:p>
            <a:pPr marL="0" indent="0" eaLnBrk="1" hangingPunct="1">
              <a:lnSpc>
                <a:spcPct val="100000"/>
              </a:lnSpc>
              <a:spcBef>
                <a:spcPct val="40000"/>
              </a:spcBef>
              <a:buFontTx/>
              <a:buNone/>
            </a:pPr>
            <a:r>
              <a:rPr lang="en-US" altLang="zh-CN" sz="2000" b="1" dirty="0" smtClean="0">
                <a:solidFill>
                  <a:srgbClr val="7F4D78"/>
                </a:solidFill>
              </a:rPr>
              <a:t>             Example:</a:t>
            </a:r>
          </a:p>
          <a:p>
            <a:pPr marL="0" indent="0" eaLnBrk="1" hangingPunct="1">
              <a:lnSpc>
                <a:spcPct val="100000"/>
              </a:lnSpc>
              <a:spcBef>
                <a:spcPct val="40000"/>
              </a:spcBef>
              <a:buFontTx/>
              <a:buNone/>
            </a:pPr>
            <a:r>
              <a:rPr lang="en-US" altLang="zh-CN" sz="1600" dirty="0" smtClean="0">
                <a:solidFill>
                  <a:schemeClr val="tx1"/>
                </a:solidFill>
              </a:rPr>
              <a:t>  MOV   R0,   #1</a:t>
            </a:r>
          </a:p>
          <a:p>
            <a:pPr marL="0" indent="0" eaLnBrk="1" hangingPunct="1">
              <a:lnSpc>
                <a:spcPct val="100000"/>
              </a:lnSpc>
              <a:buFontTx/>
              <a:buNone/>
            </a:pPr>
            <a:r>
              <a:rPr lang="en-US" altLang="zh-CN" sz="1600" dirty="0" smtClean="0">
                <a:solidFill>
                  <a:schemeClr val="tx1"/>
                </a:solidFill>
              </a:rPr>
              <a:t>  MSR   PRIMASK,   R0     ; Write 1 to PRIMASK to disable all interrupts</a:t>
            </a:r>
          </a:p>
          <a:p>
            <a:pPr marL="0" indent="0" eaLnBrk="1" hangingPunct="1">
              <a:lnSpc>
                <a:spcPct val="100000"/>
              </a:lnSpc>
              <a:buFontTx/>
              <a:buNone/>
            </a:pPr>
            <a:endParaRPr lang="en-US" altLang="zh-CN" sz="1600" dirty="0" smtClean="0">
              <a:solidFill>
                <a:schemeClr val="tx1"/>
              </a:solidFill>
            </a:endParaRPr>
          </a:p>
          <a:p>
            <a:pPr marL="0" indent="0" eaLnBrk="1" hangingPunct="1">
              <a:lnSpc>
                <a:spcPct val="100000"/>
              </a:lnSpc>
              <a:spcBef>
                <a:spcPct val="40000"/>
              </a:spcBef>
              <a:buFontTx/>
              <a:buNone/>
            </a:pPr>
            <a:r>
              <a:rPr lang="en-US" altLang="zh-CN" sz="1600" dirty="0" smtClean="0">
                <a:solidFill>
                  <a:schemeClr val="tx1"/>
                </a:solidFill>
              </a:rPr>
              <a:t>  MOV   R0,   #0</a:t>
            </a:r>
          </a:p>
          <a:p>
            <a:pPr marL="0" indent="0" eaLnBrk="1" hangingPunct="1">
              <a:lnSpc>
                <a:spcPct val="100000"/>
              </a:lnSpc>
              <a:buFontTx/>
              <a:buNone/>
            </a:pPr>
            <a:r>
              <a:rPr lang="en-US" altLang="zh-CN" sz="1600" dirty="0" smtClean="0">
                <a:solidFill>
                  <a:schemeClr val="tx1"/>
                </a:solidFill>
              </a:rPr>
              <a:t>  MSR   PRIMASK,   R0     ; Write 0 to PRIMASK to allow interrupts</a:t>
            </a:r>
          </a:p>
        </p:txBody>
      </p:sp>
      <p:pic>
        <p:nvPicPr>
          <p:cNvPr id="142339" name="Picture 3" descr="dglxasset[2]"/>
          <p:cNvPicPr>
            <a:picLocks noChangeAspect="1" noChangeArrowheads="1"/>
          </p:cNvPicPr>
          <p:nvPr/>
        </p:nvPicPr>
        <p:blipFill>
          <a:blip r:embed="rId2" cstate="print"/>
          <a:srcRect/>
          <a:stretch>
            <a:fillRect/>
          </a:stretch>
        </p:blipFill>
        <p:spPr bwMode="auto">
          <a:xfrm>
            <a:off x="827584" y="4797152"/>
            <a:ext cx="504056" cy="44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381000" y="914400"/>
            <a:ext cx="8229600" cy="5561013"/>
          </a:xfrm>
        </p:spPr>
        <p:txBody>
          <a:bodyPr/>
          <a:lstStyle/>
          <a:p>
            <a:pPr marL="0" indent="0" eaLnBrk="1" hangingPunct="1">
              <a:spcBef>
                <a:spcPct val="50000"/>
              </a:spcBef>
              <a:buFontTx/>
              <a:buNone/>
            </a:pPr>
            <a:r>
              <a:rPr lang="en-US" altLang="zh-CN" sz="2400" b="1" dirty="0" smtClean="0"/>
              <a:t>9.2.4.4 The BASEPRI Special Register</a:t>
            </a:r>
          </a:p>
          <a:p>
            <a:pPr marL="0" indent="0" eaLnBrk="1" hangingPunct="1">
              <a:spcBef>
                <a:spcPct val="50000"/>
              </a:spcBef>
              <a:buFontTx/>
              <a:buNone/>
            </a:pPr>
            <a:r>
              <a:rPr lang="en-US" altLang="zh-CN" sz="2000" dirty="0" smtClean="0"/>
              <a:t>The BASEPRI register disables interrupts with priority lower than a certain level.</a:t>
            </a:r>
          </a:p>
          <a:p>
            <a:pPr marL="0" indent="0" eaLnBrk="1" hangingPunct="1">
              <a:spcBef>
                <a:spcPct val="50000"/>
              </a:spcBef>
              <a:buFontTx/>
              <a:buNone/>
            </a:pPr>
            <a:r>
              <a:rPr lang="en-US" altLang="zh-CN" sz="2000" b="1" dirty="0" smtClean="0">
                <a:solidFill>
                  <a:srgbClr val="7F4D78"/>
                </a:solidFill>
              </a:rPr>
              <a:t>            Example:</a:t>
            </a:r>
          </a:p>
          <a:p>
            <a:pPr marL="0" indent="0" eaLnBrk="1" hangingPunct="1">
              <a:spcBef>
                <a:spcPct val="50000"/>
              </a:spcBef>
              <a:buFontTx/>
              <a:buNone/>
            </a:pPr>
            <a:r>
              <a:rPr lang="en-US" altLang="zh-CN" sz="2000" dirty="0" smtClean="0">
                <a:solidFill>
                  <a:schemeClr val="tx1"/>
                </a:solidFill>
              </a:rPr>
              <a:t>  </a:t>
            </a:r>
            <a:r>
              <a:rPr lang="en-US" altLang="zh-CN" sz="1800" dirty="0" smtClean="0">
                <a:solidFill>
                  <a:schemeClr val="tx1"/>
                </a:solidFill>
              </a:rPr>
              <a:t>MOV   R0,   #0x60</a:t>
            </a:r>
          </a:p>
          <a:p>
            <a:pPr marL="0" indent="0" eaLnBrk="1" hangingPunct="1">
              <a:buFontTx/>
              <a:buNone/>
            </a:pPr>
            <a:r>
              <a:rPr lang="en-US" altLang="zh-CN" sz="1800" dirty="0" smtClean="0">
                <a:solidFill>
                  <a:schemeClr val="tx1"/>
                </a:solidFill>
              </a:rPr>
              <a:t>  MSR   BASEPRI,   R0      ; Disable interrupts with priority 0x60-0xFF</a:t>
            </a:r>
          </a:p>
          <a:p>
            <a:pPr marL="0" indent="0" eaLnBrk="1" hangingPunct="1">
              <a:spcBef>
                <a:spcPct val="50000"/>
              </a:spcBef>
              <a:buFontTx/>
              <a:buNone/>
            </a:pPr>
            <a:r>
              <a:rPr lang="en-US" altLang="zh-CN" sz="2000" dirty="0" smtClean="0"/>
              <a:t>To turn off the masking:</a:t>
            </a:r>
          </a:p>
          <a:p>
            <a:pPr marL="0" indent="0" eaLnBrk="1" hangingPunct="1">
              <a:spcBef>
                <a:spcPct val="50000"/>
              </a:spcBef>
              <a:buFontTx/>
              <a:buNone/>
            </a:pPr>
            <a:r>
              <a:rPr lang="en-US" altLang="zh-CN" sz="2000" dirty="0" smtClean="0">
                <a:solidFill>
                  <a:schemeClr val="tx1"/>
                </a:solidFill>
              </a:rPr>
              <a:t>  </a:t>
            </a:r>
            <a:r>
              <a:rPr lang="en-US" altLang="zh-CN" sz="1800" dirty="0" smtClean="0">
                <a:solidFill>
                  <a:schemeClr val="tx1"/>
                </a:solidFill>
              </a:rPr>
              <a:t>MOV   R0,   #0x0</a:t>
            </a:r>
          </a:p>
          <a:p>
            <a:pPr marL="0" indent="0" eaLnBrk="1" hangingPunct="1">
              <a:buFontTx/>
              <a:buNone/>
            </a:pPr>
            <a:r>
              <a:rPr lang="en-US" altLang="zh-CN" sz="1800" dirty="0" smtClean="0">
                <a:solidFill>
                  <a:schemeClr val="tx1"/>
                </a:solidFill>
              </a:rPr>
              <a:t>  MSR   BASEPRI,   R0      ; Turn off BASEPRI masking</a:t>
            </a:r>
          </a:p>
          <a:p>
            <a:pPr marL="0" indent="0" eaLnBrk="1" hangingPunct="1">
              <a:spcBef>
                <a:spcPct val="50000"/>
              </a:spcBef>
              <a:buFontTx/>
              <a:buNone/>
            </a:pPr>
            <a:r>
              <a:rPr lang="en-US" altLang="zh-CN" sz="2000" dirty="0" smtClean="0"/>
              <a:t>The BASEPRI register can also be accessed using the BASEPRI_MAX register name.</a:t>
            </a:r>
          </a:p>
        </p:txBody>
      </p:sp>
      <p:pic>
        <p:nvPicPr>
          <p:cNvPr id="143363" name="Picture 3" descr="dglxasset[2]"/>
          <p:cNvPicPr>
            <a:picLocks noChangeAspect="1" noChangeArrowheads="1"/>
          </p:cNvPicPr>
          <p:nvPr/>
        </p:nvPicPr>
        <p:blipFill>
          <a:blip r:embed="rId2" cstate="print"/>
          <a:srcRect/>
          <a:stretch>
            <a:fillRect/>
          </a:stretch>
        </p:blipFill>
        <p:spPr bwMode="auto">
          <a:xfrm>
            <a:off x="533400" y="2286000"/>
            <a:ext cx="6096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304800" y="1219200"/>
            <a:ext cx="8362950" cy="4700588"/>
          </a:xfrm>
        </p:spPr>
        <p:txBody>
          <a:bodyPr/>
          <a:lstStyle/>
          <a:p>
            <a:pPr marL="0" indent="0" eaLnBrk="1" hangingPunct="1">
              <a:spcBef>
                <a:spcPct val="50000"/>
              </a:spcBef>
              <a:buFont typeface="Wingdings" pitchFamily="2" charset="2"/>
              <a:buChar char="Ø"/>
            </a:pPr>
            <a:r>
              <a:rPr lang="en-US" altLang="zh-CN" sz="2000" dirty="0" smtClean="0"/>
              <a:t>Using BASEPRI_MAX as a register, it can only be changed to a higher priority level.</a:t>
            </a:r>
          </a:p>
          <a:p>
            <a:pPr marL="0" indent="0" eaLnBrk="1" hangingPunct="1">
              <a:spcBef>
                <a:spcPct val="50000"/>
              </a:spcBef>
              <a:buFontTx/>
              <a:buNone/>
            </a:pPr>
            <a:r>
              <a:rPr lang="en-US" altLang="zh-CN" sz="2000" b="1" dirty="0" smtClean="0">
                <a:solidFill>
                  <a:srgbClr val="7F4D78"/>
                </a:solidFill>
              </a:rPr>
              <a:t>             Example:</a:t>
            </a:r>
          </a:p>
          <a:p>
            <a:pPr marL="0" indent="0" eaLnBrk="1" hangingPunct="1">
              <a:spcBef>
                <a:spcPct val="50000"/>
              </a:spcBef>
              <a:buFontTx/>
              <a:buNone/>
            </a:pPr>
            <a:r>
              <a:rPr lang="en-US" altLang="zh-CN" sz="1800" dirty="0" smtClean="0">
                <a:solidFill>
                  <a:schemeClr val="tx1"/>
                </a:solidFill>
              </a:rPr>
              <a:t>  MOV   R0,   #0x60</a:t>
            </a:r>
          </a:p>
          <a:p>
            <a:pPr marL="0" indent="0" eaLnBrk="1" hangingPunct="1">
              <a:buFontTx/>
              <a:buNone/>
            </a:pPr>
            <a:r>
              <a:rPr lang="en-US" altLang="zh-CN" sz="1800" dirty="0" smtClean="0">
                <a:solidFill>
                  <a:schemeClr val="tx1"/>
                </a:solidFill>
              </a:rPr>
              <a:t>  MSR   BASEPRI_MAX,   R0 ; Disable interrupts with priority 0x60, 0x61,..., etc</a:t>
            </a:r>
          </a:p>
          <a:p>
            <a:pPr marL="0" indent="0" eaLnBrk="1" hangingPunct="1">
              <a:buFontTx/>
              <a:buNone/>
            </a:pPr>
            <a:r>
              <a:rPr lang="en-US" altLang="zh-CN" sz="1800" dirty="0" smtClean="0">
                <a:solidFill>
                  <a:schemeClr val="tx1"/>
                </a:solidFill>
              </a:rPr>
              <a:t>  MOV   R0, #0xF0</a:t>
            </a:r>
          </a:p>
          <a:p>
            <a:pPr marL="0" indent="0" eaLnBrk="1" hangingPunct="1">
              <a:buFontTx/>
              <a:buNone/>
            </a:pPr>
            <a:r>
              <a:rPr lang="en-US" altLang="zh-CN" sz="1800" dirty="0" smtClean="0">
                <a:solidFill>
                  <a:schemeClr val="tx1"/>
                </a:solidFill>
              </a:rPr>
              <a:t>  MSR   BASEPRI_MAX,   R0 ; This write will be ignored because </a:t>
            </a:r>
          </a:p>
          <a:p>
            <a:pPr marL="0" indent="0" eaLnBrk="1" hangingPunct="1">
              <a:buFontTx/>
              <a:buNone/>
            </a:pPr>
            <a:r>
              <a:rPr lang="en-US" altLang="zh-CN" sz="1800" dirty="0" smtClean="0">
                <a:solidFill>
                  <a:schemeClr val="tx1"/>
                </a:solidFill>
              </a:rPr>
              <a:t>                                                ; it is lower level than 0x60</a:t>
            </a:r>
          </a:p>
          <a:p>
            <a:pPr marL="0" indent="0" eaLnBrk="1" hangingPunct="1">
              <a:buFontTx/>
              <a:buNone/>
            </a:pPr>
            <a:r>
              <a:rPr lang="en-US" altLang="zh-CN" sz="1800" dirty="0" smtClean="0">
                <a:solidFill>
                  <a:schemeClr val="tx1"/>
                </a:solidFill>
              </a:rPr>
              <a:t>  MOV   R0,   #0x40</a:t>
            </a:r>
          </a:p>
          <a:p>
            <a:pPr marL="0" indent="0" eaLnBrk="1" hangingPunct="1">
              <a:buFontTx/>
              <a:buNone/>
            </a:pPr>
            <a:r>
              <a:rPr lang="en-US" altLang="zh-CN" sz="1800" dirty="0" smtClean="0">
                <a:solidFill>
                  <a:schemeClr val="tx1"/>
                </a:solidFill>
              </a:rPr>
              <a:t>  MSR   BASEPRI_MAX,   R0 ; This write is allowed and change the masking</a:t>
            </a:r>
          </a:p>
          <a:p>
            <a:pPr marL="0" indent="0" eaLnBrk="1" hangingPunct="1">
              <a:buFontTx/>
              <a:buNone/>
            </a:pPr>
            <a:r>
              <a:rPr lang="en-US" altLang="zh-CN" sz="1800" dirty="0" smtClean="0">
                <a:solidFill>
                  <a:schemeClr val="tx1"/>
                </a:solidFill>
              </a:rPr>
              <a:t>                                                ; level to 0x40</a:t>
            </a:r>
          </a:p>
          <a:p>
            <a:pPr marL="0" indent="0" eaLnBrk="1" hangingPunct="1">
              <a:spcBef>
                <a:spcPct val="50000"/>
              </a:spcBef>
              <a:buFont typeface="Wingdings" pitchFamily="2" charset="2"/>
              <a:buChar char="Ø"/>
            </a:pPr>
            <a:r>
              <a:rPr lang="en-US" altLang="zh-CN" sz="2000" dirty="0" smtClean="0"/>
              <a:t>To change to a lower masking level or disable the masking, the BASEPRI register name should be used</a:t>
            </a:r>
          </a:p>
        </p:txBody>
      </p:sp>
      <p:pic>
        <p:nvPicPr>
          <p:cNvPr id="144387" name="Picture 3" descr="dglxasset[2]"/>
          <p:cNvPicPr>
            <a:picLocks noChangeAspect="1" noChangeArrowheads="1"/>
          </p:cNvPicPr>
          <p:nvPr/>
        </p:nvPicPr>
        <p:blipFill>
          <a:blip r:embed="rId2" cstate="print"/>
          <a:srcRect/>
          <a:stretch>
            <a:fillRect/>
          </a:stretch>
        </p:blipFill>
        <p:spPr bwMode="auto">
          <a:xfrm>
            <a:off x="533400" y="1981200"/>
            <a:ext cx="6096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457200" y="990600"/>
            <a:ext cx="8229600" cy="1219200"/>
          </a:xfrm>
        </p:spPr>
        <p:txBody>
          <a:bodyPr/>
          <a:lstStyle/>
          <a:p>
            <a:pPr marL="0" indent="0" eaLnBrk="1" hangingPunct="1">
              <a:lnSpc>
                <a:spcPct val="100000"/>
              </a:lnSpc>
              <a:spcBef>
                <a:spcPct val="50000"/>
              </a:spcBef>
              <a:buFontTx/>
              <a:buNone/>
            </a:pPr>
            <a:r>
              <a:rPr lang="en-US" altLang="zh-CN" sz="2400" b="1" smtClean="0"/>
              <a:t>9.2.4.5 Configuration Registers for Other Exceptions</a:t>
            </a:r>
          </a:p>
          <a:p>
            <a:pPr marL="0" indent="0" eaLnBrk="1" hangingPunct="1">
              <a:lnSpc>
                <a:spcPct val="100000"/>
              </a:lnSpc>
              <a:spcBef>
                <a:spcPct val="50000"/>
              </a:spcBef>
              <a:buFontTx/>
              <a:buNone/>
            </a:pPr>
            <a:r>
              <a:rPr lang="en-US" altLang="zh-CN" sz="2000" smtClean="0"/>
              <a:t>Usage faults, memory management faults, and bus fault exceptions are enabled by the System Handler Control and State Register.</a:t>
            </a:r>
          </a:p>
        </p:txBody>
      </p:sp>
      <p:sp>
        <p:nvSpPr>
          <p:cNvPr id="145411" name="Rectangle 3"/>
          <p:cNvSpPr>
            <a:spLocks noChangeArrowheads="1"/>
          </p:cNvSpPr>
          <p:nvPr/>
        </p:nvSpPr>
        <p:spPr bwMode="auto">
          <a:xfrm>
            <a:off x="1143000" y="2438400"/>
            <a:ext cx="69024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The System Handler Control and State Register (0xE000ED24)</a:t>
            </a:r>
          </a:p>
        </p:txBody>
      </p:sp>
      <p:graphicFrame>
        <p:nvGraphicFramePr>
          <p:cNvPr id="965681" name="Group 49"/>
          <p:cNvGraphicFramePr>
            <a:graphicFrameLocks noGrp="1"/>
          </p:cNvGraphicFramePr>
          <p:nvPr/>
        </p:nvGraphicFramePr>
        <p:xfrm>
          <a:off x="395288" y="2971800"/>
          <a:ext cx="8280400" cy="3644838"/>
        </p:xfrm>
        <a:graphic>
          <a:graphicData uri="http://schemas.openxmlformats.org/drawingml/2006/table">
            <a:tbl>
              <a:tblPr/>
              <a:tblGrid>
                <a:gridCol w="574675"/>
                <a:gridCol w="2089150"/>
                <a:gridCol w="647700"/>
                <a:gridCol w="1296987"/>
                <a:gridCol w="3671888"/>
              </a:tblGrid>
              <a:tr h="3746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5C38"/>
                    </a:solidFill>
                  </a:tcPr>
                </a:tc>
              </a:tr>
              <a:tr h="4937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USGFAULTENA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Usage fault handler enable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937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BUSFAULTENA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 fault handler enable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905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MEMFAULTENA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Memory management fault enable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8191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SVCALLPENDED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SVC pended; SVCall was started but was replaced by a higher-priority exception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8207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BUSFAULTPENDED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 fault pended; bus fault handler was started but was replaced by a higher-priority exception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6721" name="Group 65"/>
          <p:cNvGraphicFramePr>
            <a:graphicFrameLocks noGrp="1"/>
          </p:cNvGraphicFramePr>
          <p:nvPr>
            <p:ph/>
          </p:nvPr>
        </p:nvGraphicFramePr>
        <p:xfrm>
          <a:off x="304800" y="1371600"/>
          <a:ext cx="8362950" cy="5074477"/>
        </p:xfrm>
        <a:graphic>
          <a:graphicData uri="http://schemas.openxmlformats.org/drawingml/2006/table">
            <a:tbl>
              <a:tblPr/>
              <a:tblGrid>
                <a:gridCol w="442913"/>
                <a:gridCol w="2232025"/>
                <a:gridCol w="647700"/>
                <a:gridCol w="360362"/>
                <a:gridCol w="4679950"/>
              </a:tblGrid>
              <a:tr h="8509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MEMFAULTPENDED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Memory management fault pended; memory management fault started but was replaced by a higher-priority exception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969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USGFAULTPENDED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Usage fault pended; usage fault started but was replaced by a higher-priority exception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873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SYSTICKACT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SYSTICK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857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PENDSVACT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PendSV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889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MONITORACT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debug monitor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857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SVCALLACT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SVCall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873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USGFAULTACT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usage fault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4873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BUSFAULTACT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bus fault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C4C"/>
                    </a:solidFill>
                  </a:tcPr>
                </a:tc>
              </a:tr>
              <a:tr h="5984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MEMFAULTACT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as 1 if memory management fault exception is active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C4C"/>
                    </a:solidFill>
                  </a:tcPr>
                </a:tc>
              </a:tr>
            </a:tbl>
          </a:graphicData>
        </a:graphic>
      </p:graphicFrame>
      <p:sp>
        <p:nvSpPr>
          <p:cNvPr id="146496" name="Rectangle 64"/>
          <p:cNvSpPr>
            <a:spLocks noChangeArrowheads="1"/>
          </p:cNvSpPr>
          <p:nvPr/>
        </p:nvSpPr>
        <p:spPr bwMode="auto">
          <a:xfrm>
            <a:off x="228600" y="838200"/>
            <a:ext cx="1511300" cy="396875"/>
          </a:xfrm>
          <a:prstGeom prst="rect">
            <a:avLst/>
          </a:prstGeom>
          <a:noFill/>
          <a:ln w="9525">
            <a:noFill/>
            <a:miter lim="800000"/>
            <a:headEnd/>
            <a:tailEnd/>
          </a:ln>
        </p:spPr>
        <p:txBody>
          <a:bodyPr wrap="none">
            <a:spAutoFit/>
          </a:bodyPr>
          <a:lstStyle/>
          <a:p>
            <a:pPr algn="l"/>
            <a:r>
              <a:rPr lang="en-US" altLang="zh-CN" sz="2000">
                <a:solidFill>
                  <a:schemeClr val="tx1"/>
                </a:solidFill>
                <a:ea typeface="宋体" pitchFamily="2" charset="-122"/>
              </a:rPr>
              <a:t>(Continued)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0622" name="Group 46"/>
          <p:cNvGraphicFramePr>
            <a:graphicFrameLocks noGrp="1"/>
          </p:cNvGraphicFramePr>
          <p:nvPr/>
        </p:nvGraphicFramePr>
        <p:xfrm>
          <a:off x="533400" y="1600200"/>
          <a:ext cx="8135938" cy="3671890"/>
        </p:xfrm>
        <a:graphic>
          <a:graphicData uri="http://schemas.openxmlformats.org/drawingml/2006/table">
            <a:tbl>
              <a:tblPr/>
              <a:tblGrid>
                <a:gridCol w="762000"/>
                <a:gridCol w="2262188"/>
                <a:gridCol w="1655762"/>
                <a:gridCol w="3455988"/>
              </a:tblGrid>
              <a:tr h="5254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Reserved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r h="522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PendSV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Pendable request for system device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r h="5254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SYSTICK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System Tick Timer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r h="5254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External Interrupt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External Interrupt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r h="5238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External Interrupt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External Interrupt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r h="5238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r h="5254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External Interrupt #239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Programmable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External Interrupt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CBA4">
                        <a:alpha val="50000"/>
                      </a:srgbClr>
                    </a:solidFill>
                  </a:tcPr>
                </a:tc>
              </a:tr>
            </a:tbl>
          </a:graphicData>
        </a:graphic>
      </p:graphicFrame>
      <p:sp>
        <p:nvSpPr>
          <p:cNvPr id="109613" name="Rectangle 45"/>
          <p:cNvSpPr>
            <a:spLocks noChangeArrowheads="1"/>
          </p:cNvSpPr>
          <p:nvPr/>
        </p:nvSpPr>
        <p:spPr bwMode="auto">
          <a:xfrm>
            <a:off x="533400" y="990600"/>
            <a:ext cx="1511300" cy="396875"/>
          </a:xfrm>
          <a:prstGeom prst="rect">
            <a:avLst/>
          </a:prstGeom>
          <a:noFill/>
          <a:ln w="9525">
            <a:noFill/>
            <a:miter lim="800000"/>
            <a:headEnd/>
            <a:tailEnd/>
          </a:ln>
        </p:spPr>
        <p:txBody>
          <a:bodyPr wrap="none">
            <a:spAutoFit/>
          </a:bodyPr>
          <a:lstStyle/>
          <a:p>
            <a:pPr algn="l"/>
            <a:r>
              <a:rPr lang="en-US" altLang="zh-CN" sz="2000">
                <a:solidFill>
                  <a:schemeClr val="tx1"/>
                </a:solidFill>
                <a:ea typeface="宋体" pitchFamily="2" charset="-122"/>
              </a:rPr>
              <a:t>(Continued)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752600" y="1066800"/>
            <a:ext cx="56451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Interrupt Control and State Register (0xE000ED04)</a:t>
            </a:r>
          </a:p>
        </p:txBody>
      </p:sp>
      <p:graphicFrame>
        <p:nvGraphicFramePr>
          <p:cNvPr id="967758" name="Group 78"/>
          <p:cNvGraphicFramePr>
            <a:graphicFrameLocks noGrp="1"/>
          </p:cNvGraphicFramePr>
          <p:nvPr>
            <p:ph/>
          </p:nvPr>
        </p:nvGraphicFramePr>
        <p:xfrm>
          <a:off x="304800" y="1524000"/>
          <a:ext cx="8496300" cy="4856165"/>
        </p:xfrm>
        <a:graphic>
          <a:graphicData uri="http://schemas.openxmlformats.org/drawingml/2006/table">
            <a:tbl>
              <a:tblPr/>
              <a:tblGrid>
                <a:gridCol w="647700"/>
                <a:gridCol w="1512888"/>
                <a:gridCol w="647700"/>
                <a:gridCol w="1152525"/>
                <a:gridCol w="4535487"/>
              </a:tblGrid>
              <a:tr h="3286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667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NMIPENDSET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NMI pended(set  to 1 to enter NMI by software)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5651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PENDSVSET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Write 1 to pend system call; Read value indicates pending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3651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PENDSVCLR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Write 1 to clear PendSV pending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5667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PENDSTSET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Write 1 to pend SYSTICK exception; Read value indicates pending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3841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PENDSTCLR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Write 1 to clear SYSTICK pending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56673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ISRPREEMPT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Indicates that a pending interrupt is going to be active in the next step (for debug)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3444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ISRPENDING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External interrupt pending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4191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21:12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VECTPENDING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Pending ISR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5842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RETTOBASE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Set to 1 when the running exception handler will return to the base level when no other exceptions are pended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r h="36512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VECTACTIVE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Current running interrupt service routine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908720"/>
            <a:ext cx="8362950" cy="5791200"/>
          </a:xfrm>
        </p:spPr>
        <p:txBody>
          <a:bodyPr/>
          <a:lstStyle/>
          <a:p>
            <a:pPr marL="0" indent="0" eaLnBrk="1" hangingPunct="1">
              <a:lnSpc>
                <a:spcPct val="100000"/>
              </a:lnSpc>
              <a:spcBef>
                <a:spcPct val="50000"/>
              </a:spcBef>
              <a:buFontTx/>
              <a:buNone/>
            </a:pPr>
            <a:r>
              <a:rPr lang="en-US" altLang="zh-CN" sz="2600" b="1" dirty="0" smtClean="0"/>
              <a:t>9.2.5 Example Procedures in Setting Up an Interrupt</a:t>
            </a:r>
          </a:p>
          <a:p>
            <a:pPr marL="0" indent="0" eaLnBrk="1" hangingPunct="1">
              <a:lnSpc>
                <a:spcPct val="100000"/>
              </a:lnSpc>
              <a:spcBef>
                <a:spcPct val="50000"/>
              </a:spcBef>
              <a:buFontTx/>
              <a:buNone/>
            </a:pPr>
            <a:r>
              <a:rPr lang="en-US" altLang="zh-CN" sz="2000" b="1" dirty="0" smtClean="0"/>
              <a:t>1. Set up the priority group register (group 0 by default). </a:t>
            </a:r>
          </a:p>
          <a:p>
            <a:pPr marL="0" indent="0" eaLnBrk="1" hangingPunct="1">
              <a:lnSpc>
                <a:spcPct val="100000"/>
              </a:lnSpc>
              <a:spcBef>
                <a:spcPct val="50000"/>
              </a:spcBef>
              <a:buFontTx/>
              <a:buNone/>
            </a:pPr>
            <a:r>
              <a:rPr lang="en-US" altLang="zh-CN" sz="2000" i="1" dirty="0" smtClean="0"/>
              <a:t>2. Setup the hard fault and NMI handlers to a new vector table location if vector table relocation is required.</a:t>
            </a:r>
          </a:p>
          <a:p>
            <a:pPr marL="0" indent="0" eaLnBrk="1" hangingPunct="1">
              <a:lnSpc>
                <a:spcPct val="100000"/>
              </a:lnSpc>
              <a:spcBef>
                <a:spcPct val="50000"/>
              </a:spcBef>
              <a:buFontTx/>
              <a:buNone/>
            </a:pPr>
            <a:r>
              <a:rPr lang="en-US" altLang="zh-CN" sz="2000" i="1" dirty="0" smtClean="0"/>
              <a:t>3. Set up the Vector Table Offset register if needed.</a:t>
            </a:r>
          </a:p>
          <a:p>
            <a:pPr marL="0" indent="0" eaLnBrk="1" hangingPunct="1">
              <a:lnSpc>
                <a:spcPct val="100000"/>
              </a:lnSpc>
              <a:spcBef>
                <a:spcPct val="50000"/>
              </a:spcBef>
              <a:buFontTx/>
              <a:buNone/>
            </a:pPr>
            <a:r>
              <a:rPr lang="en-US" altLang="zh-CN" sz="2000" dirty="0" smtClean="0"/>
              <a:t>4. </a:t>
            </a:r>
            <a:r>
              <a:rPr lang="en-US" sz="2000" dirty="0" smtClean="0"/>
              <a:t>Set up the interrupt vector for the interrupt</a:t>
            </a:r>
            <a:r>
              <a:rPr lang="zh-CN" altLang="en-US" sz="2000" dirty="0" smtClean="0"/>
              <a:t>：</a:t>
            </a:r>
            <a:r>
              <a:rPr lang="en-US" altLang="zh-CN" sz="2000" dirty="0" smtClean="0"/>
              <a:t>[read the Vector Table Offset register and] calculate the correct memory location for the interrupt handler.</a:t>
            </a:r>
          </a:p>
          <a:p>
            <a:pPr marL="0" indent="0" eaLnBrk="1" hangingPunct="1">
              <a:lnSpc>
                <a:spcPct val="100000"/>
              </a:lnSpc>
              <a:spcBef>
                <a:spcPct val="50000"/>
              </a:spcBef>
              <a:buFontTx/>
              <a:buNone/>
            </a:pPr>
            <a:r>
              <a:rPr lang="en-US" altLang="zh-CN" sz="2000" b="1" dirty="0" smtClean="0"/>
              <a:t>5. Set up the priority level for the interrupt.</a:t>
            </a:r>
          </a:p>
          <a:p>
            <a:pPr marL="0" indent="0" eaLnBrk="1" hangingPunct="1">
              <a:lnSpc>
                <a:spcPct val="100000"/>
              </a:lnSpc>
              <a:spcBef>
                <a:spcPct val="50000"/>
              </a:spcBef>
              <a:buFontTx/>
              <a:buNone/>
            </a:pPr>
            <a:r>
              <a:rPr lang="en-US" altLang="zh-CN" sz="2000" b="1" dirty="0" smtClean="0"/>
              <a:t>6. Enable the interrupt.</a:t>
            </a:r>
          </a:p>
          <a:p>
            <a:pPr marL="0" indent="0" eaLnBrk="1" hangingPunct="1">
              <a:lnSpc>
                <a:spcPct val="100000"/>
              </a:lnSpc>
              <a:spcBef>
                <a:spcPct val="50000"/>
              </a:spcBef>
              <a:buFontTx/>
              <a:buNone/>
            </a:pPr>
            <a:r>
              <a:rPr lang="en-US" altLang="zh-CN" sz="2000" b="1" dirty="0" smtClean="0">
                <a:solidFill>
                  <a:srgbClr val="00B050"/>
                </a:solidFill>
              </a:rPr>
              <a:t>Example in assembly:</a:t>
            </a:r>
          </a:p>
          <a:p>
            <a:pPr marL="0" indent="0" eaLnBrk="1" hangingPunct="1">
              <a:lnSpc>
                <a:spcPct val="100000"/>
              </a:lnSpc>
              <a:spcBef>
                <a:spcPct val="50000"/>
              </a:spcBef>
              <a:buFontTx/>
              <a:buNone/>
            </a:pPr>
            <a:r>
              <a:rPr lang="en-US" altLang="zh-CN" sz="1800" dirty="0" smtClean="0">
                <a:solidFill>
                  <a:schemeClr val="tx1"/>
                </a:solidFill>
              </a:rPr>
              <a:t>  LDR R0, =0xE000ED0C 	; Application Interrupt and Reset Control Register  		 	; ( see Table 7.5)</a:t>
            </a:r>
          </a:p>
          <a:p>
            <a:pPr marL="0" indent="0" eaLnBrk="1" hangingPunct="1">
              <a:lnSpc>
                <a:spcPct val="100000"/>
              </a:lnSpc>
              <a:buFontTx/>
              <a:buNone/>
            </a:pPr>
            <a:r>
              <a:rPr lang="en-US" altLang="zh-CN" sz="1800" dirty="0" smtClean="0">
                <a:solidFill>
                  <a:schemeClr val="tx1"/>
                </a:solidFill>
              </a:rPr>
              <a:t>  LDR R1, =0x05FA0</a:t>
            </a:r>
            <a:r>
              <a:rPr lang="en-US" altLang="zh-CN" sz="1800" b="1" dirty="0" smtClean="0">
                <a:solidFill>
                  <a:srgbClr val="FF0000"/>
                </a:solidFill>
              </a:rPr>
              <a:t>5</a:t>
            </a:r>
            <a:r>
              <a:rPr lang="en-US" altLang="zh-CN" sz="1800" dirty="0" smtClean="0">
                <a:solidFill>
                  <a:schemeClr val="tx1"/>
                </a:solidFill>
              </a:rPr>
              <a:t>00  	; Priority Group 5 (2/6)</a:t>
            </a:r>
          </a:p>
          <a:p>
            <a:pPr marL="0" indent="0" eaLnBrk="1" hangingPunct="1">
              <a:lnSpc>
                <a:spcPct val="100000"/>
              </a:lnSpc>
              <a:buFontTx/>
              <a:buNone/>
            </a:pPr>
            <a:r>
              <a:rPr lang="en-US" altLang="zh-CN" sz="1800" dirty="0" smtClean="0">
                <a:solidFill>
                  <a:schemeClr val="tx1"/>
                </a:solidFill>
              </a:rPr>
              <a:t>  STR R1, [R0]                  	; Set Priority Group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457200" y="990600"/>
            <a:ext cx="8229600" cy="5638800"/>
          </a:xfrm>
        </p:spPr>
        <p:txBody>
          <a:bodyPr/>
          <a:lstStyle/>
          <a:p>
            <a:pPr eaLnBrk="1" hangingPunct="1">
              <a:buFontTx/>
              <a:buNone/>
            </a:pPr>
            <a:r>
              <a:rPr lang="zh-CN" altLang="en-US" sz="1600" smtClean="0">
                <a:solidFill>
                  <a:schemeClr val="tx1"/>
                </a:solidFill>
              </a:rPr>
              <a:t>  </a:t>
            </a:r>
            <a:r>
              <a:rPr lang="en-US" altLang="zh-CN" sz="1600" smtClean="0">
                <a:solidFill>
                  <a:schemeClr val="tx1"/>
                </a:solidFill>
              </a:rPr>
              <a:t>...</a:t>
            </a:r>
          </a:p>
          <a:p>
            <a:pPr eaLnBrk="1" hangingPunct="1">
              <a:buFontTx/>
              <a:buNone/>
            </a:pPr>
            <a:r>
              <a:rPr lang="en-US" altLang="zh-CN" sz="1600" smtClean="0">
                <a:solidFill>
                  <a:schemeClr val="tx1"/>
                </a:solidFill>
              </a:rPr>
              <a:t>  MOV R4, #8 ; Vector Table in ROM</a:t>
            </a:r>
          </a:p>
          <a:p>
            <a:pPr eaLnBrk="1" hangingPunct="1">
              <a:buFontTx/>
              <a:buNone/>
            </a:pPr>
            <a:r>
              <a:rPr lang="en-US" altLang="zh-CN" sz="1600" smtClean="0">
                <a:solidFill>
                  <a:schemeClr val="tx1"/>
                </a:solidFill>
              </a:rPr>
              <a:t>  LDR R5, =(NEW_VECT_TABLE+8)</a:t>
            </a:r>
          </a:p>
          <a:p>
            <a:pPr eaLnBrk="1" hangingPunct="1">
              <a:buFontTx/>
              <a:buNone/>
            </a:pPr>
            <a:r>
              <a:rPr lang="en-US" altLang="zh-CN" sz="1600" smtClean="0">
                <a:solidFill>
                  <a:schemeClr val="tx1"/>
                </a:solidFill>
              </a:rPr>
              <a:t>  LDMIA R4!, {R0-R1} ; Read vectors address for NMI and Hard Fault</a:t>
            </a:r>
          </a:p>
          <a:p>
            <a:pPr eaLnBrk="1" hangingPunct="1">
              <a:buFontTx/>
              <a:buNone/>
            </a:pPr>
            <a:r>
              <a:rPr lang="en-US" altLang="zh-CN" sz="1600" smtClean="0">
                <a:solidFill>
                  <a:schemeClr val="tx1"/>
                </a:solidFill>
              </a:rPr>
              <a:t>  STMIA R5!, {R0-R1} ; Copy vectors to new vector table</a:t>
            </a:r>
          </a:p>
          <a:p>
            <a:pPr eaLnBrk="1" hangingPunct="1">
              <a:buFontTx/>
              <a:buNone/>
            </a:pPr>
            <a:r>
              <a:rPr lang="en-US" altLang="zh-CN" sz="1600" smtClean="0">
                <a:solidFill>
                  <a:schemeClr val="tx1"/>
                </a:solidFill>
              </a:rPr>
              <a:t>  ...</a:t>
            </a:r>
          </a:p>
          <a:p>
            <a:pPr eaLnBrk="1" hangingPunct="1">
              <a:buFontTx/>
              <a:buNone/>
            </a:pPr>
            <a:r>
              <a:rPr lang="en-US" altLang="zh-CN" sz="1600" smtClean="0">
                <a:solidFill>
                  <a:schemeClr val="tx1"/>
                </a:solidFill>
              </a:rPr>
              <a:t>  LDR R0, =0xE000ED08 ; Vector Table Offset Register</a:t>
            </a:r>
          </a:p>
          <a:p>
            <a:pPr eaLnBrk="1" hangingPunct="1">
              <a:buFontTx/>
              <a:buNone/>
            </a:pPr>
            <a:r>
              <a:rPr lang="en-US" altLang="zh-CN" sz="1600" smtClean="0">
                <a:solidFill>
                  <a:schemeClr val="tx1"/>
                </a:solidFill>
              </a:rPr>
              <a:t>  LDR R1, =NEW_VECT_TABLE</a:t>
            </a:r>
          </a:p>
          <a:p>
            <a:pPr eaLnBrk="1" hangingPunct="1">
              <a:buFontTx/>
              <a:buNone/>
            </a:pPr>
            <a:r>
              <a:rPr lang="en-US" altLang="zh-CN" sz="1600" smtClean="0">
                <a:solidFill>
                  <a:schemeClr val="tx1"/>
                </a:solidFill>
              </a:rPr>
              <a:t>  STR R1, [R0] ; Set vector table to new location</a:t>
            </a:r>
          </a:p>
          <a:p>
            <a:pPr eaLnBrk="1" hangingPunct="1">
              <a:buFontTx/>
              <a:buNone/>
            </a:pPr>
            <a:r>
              <a:rPr lang="en-US" altLang="zh-CN" sz="1600" smtClean="0">
                <a:solidFill>
                  <a:schemeClr val="tx1"/>
                </a:solidFill>
              </a:rPr>
              <a:t>  ...</a:t>
            </a:r>
          </a:p>
          <a:p>
            <a:pPr eaLnBrk="1" hangingPunct="1">
              <a:buFontTx/>
              <a:buNone/>
            </a:pPr>
            <a:r>
              <a:rPr lang="en-US" altLang="zh-CN" sz="1600" smtClean="0">
                <a:solidFill>
                  <a:schemeClr val="tx1"/>
                </a:solidFill>
              </a:rPr>
              <a:t>  LDR R0, =IRQ7_Handler ; Get starting address of IRQ#7 handler</a:t>
            </a:r>
          </a:p>
          <a:p>
            <a:pPr eaLnBrk="1" hangingPunct="1">
              <a:buFontTx/>
              <a:buNone/>
            </a:pPr>
            <a:r>
              <a:rPr lang="en-US" altLang="zh-CN" sz="1600" smtClean="0">
                <a:solidFill>
                  <a:schemeClr val="tx1"/>
                </a:solidFill>
              </a:rPr>
              <a:t>  LDR R1, =0xE000ED08 ; Vector Table Offset Register</a:t>
            </a:r>
          </a:p>
          <a:p>
            <a:pPr eaLnBrk="1" hangingPunct="1">
              <a:buFontTx/>
              <a:buNone/>
            </a:pPr>
            <a:r>
              <a:rPr lang="en-US" altLang="zh-CN" sz="1600" smtClean="0">
                <a:solidFill>
                  <a:schemeClr val="tx1"/>
                </a:solidFill>
              </a:rPr>
              <a:t>  LDR R1, [R1]</a:t>
            </a:r>
          </a:p>
          <a:p>
            <a:pPr eaLnBrk="1" hangingPunct="1">
              <a:buFontTx/>
              <a:buNone/>
            </a:pPr>
            <a:r>
              <a:rPr lang="en-US" altLang="zh-CN" sz="1600" smtClean="0">
                <a:solidFill>
                  <a:schemeClr val="tx1"/>
                </a:solidFill>
              </a:rPr>
              <a:t>  ADD R1, R1, #(4*(7+16)) ; Calculate IRQ#7 handler vector address</a:t>
            </a:r>
          </a:p>
          <a:p>
            <a:pPr eaLnBrk="1" hangingPunct="1">
              <a:buFontTx/>
              <a:buNone/>
            </a:pPr>
            <a:r>
              <a:rPr lang="en-US" altLang="zh-CN" sz="1600" smtClean="0">
                <a:solidFill>
                  <a:schemeClr val="tx1"/>
                </a:solidFill>
              </a:rPr>
              <a:t>  STR R0, [R1] ; Setup vector for IRQ#7</a:t>
            </a:r>
          </a:p>
          <a:p>
            <a:pPr eaLnBrk="1" hangingPunct="1">
              <a:buFontTx/>
              <a:buNone/>
            </a:pPr>
            <a:r>
              <a:rPr lang="en-US" altLang="zh-CN" sz="1600" smtClean="0">
                <a:solidFill>
                  <a:schemeClr val="tx1"/>
                </a:solidFill>
              </a:rPr>
              <a:t>  ...</a:t>
            </a:r>
          </a:p>
          <a:p>
            <a:pPr eaLnBrk="1" hangingPunct="1">
              <a:buFontTx/>
              <a:buNone/>
            </a:pPr>
            <a:r>
              <a:rPr lang="en-US" altLang="zh-CN" sz="1600" smtClean="0">
                <a:solidFill>
                  <a:schemeClr val="tx1"/>
                </a:solidFill>
              </a:rPr>
              <a:t>  LDR R0, =0xE000E400 ; External IRQ priority base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81000" y="914400"/>
            <a:ext cx="8229600" cy="1987550"/>
          </a:xfrm>
        </p:spPr>
        <p:txBody>
          <a:bodyPr/>
          <a:lstStyle/>
          <a:p>
            <a:pPr eaLnBrk="1" hangingPunct="1">
              <a:buFontTx/>
              <a:buNone/>
            </a:pPr>
            <a:r>
              <a:rPr lang="zh-CN" altLang="en-US" sz="1800" smtClean="0"/>
              <a:t>  </a:t>
            </a:r>
            <a:r>
              <a:rPr lang="en-US" altLang="zh-CN" sz="1600" smtClean="0">
                <a:solidFill>
                  <a:schemeClr val="tx1"/>
                </a:solidFill>
              </a:rPr>
              <a:t>MOV R1, #0xC0  </a:t>
            </a:r>
          </a:p>
          <a:p>
            <a:pPr eaLnBrk="1" hangingPunct="1">
              <a:buFontTx/>
              <a:buNone/>
            </a:pPr>
            <a:r>
              <a:rPr lang="en-US" altLang="zh-CN" sz="1600" smtClean="0">
                <a:solidFill>
                  <a:schemeClr val="tx1"/>
                </a:solidFill>
              </a:rPr>
              <a:t>  STRB R1, [R0,#7] ; Set IRQ#7 priority to 0xC0</a:t>
            </a:r>
          </a:p>
          <a:p>
            <a:pPr eaLnBrk="1" hangingPunct="1">
              <a:buFontTx/>
              <a:buNone/>
            </a:pPr>
            <a:r>
              <a:rPr lang="en-US" altLang="zh-CN" sz="1600" smtClean="0">
                <a:solidFill>
                  <a:schemeClr val="tx1"/>
                </a:solidFill>
              </a:rPr>
              <a:t>  ...</a:t>
            </a:r>
          </a:p>
          <a:p>
            <a:pPr eaLnBrk="1" hangingPunct="1">
              <a:buFontTx/>
              <a:buNone/>
            </a:pPr>
            <a:r>
              <a:rPr lang="en-US" altLang="zh-CN" sz="1600" smtClean="0">
                <a:solidFill>
                  <a:schemeClr val="tx1"/>
                </a:solidFill>
              </a:rPr>
              <a:t>  LDR R0, =0xE000E100 ; SETEN register</a:t>
            </a:r>
          </a:p>
          <a:p>
            <a:pPr eaLnBrk="1" hangingPunct="1">
              <a:buFontTx/>
              <a:buNone/>
            </a:pPr>
            <a:r>
              <a:rPr lang="en-US" altLang="zh-CN" sz="1600" smtClean="0">
                <a:solidFill>
                  <a:schemeClr val="tx1"/>
                </a:solidFill>
              </a:rPr>
              <a:t>  MOV R1, #(1&lt;&lt;7) ; IRQ#7 enable bit (value 0x1 shifted by 7 bits)</a:t>
            </a:r>
          </a:p>
          <a:p>
            <a:pPr eaLnBrk="1" hangingPunct="1">
              <a:buFontTx/>
              <a:buNone/>
            </a:pPr>
            <a:r>
              <a:rPr lang="en-US" altLang="zh-CN" sz="1600" smtClean="0">
                <a:solidFill>
                  <a:schemeClr val="tx1"/>
                </a:solidFill>
              </a:rPr>
              <a:t>  STR R1, [R0] ; Enable the interrupt</a:t>
            </a:r>
          </a:p>
        </p:txBody>
      </p:sp>
      <p:sp>
        <p:nvSpPr>
          <p:cNvPr id="150531" name="Rectangle 3"/>
          <p:cNvSpPr>
            <a:spLocks noChangeArrowheads="1"/>
          </p:cNvSpPr>
          <p:nvPr/>
        </p:nvSpPr>
        <p:spPr bwMode="auto">
          <a:xfrm>
            <a:off x="381000" y="3048000"/>
            <a:ext cx="8207375" cy="701675"/>
          </a:xfrm>
          <a:prstGeom prst="rect">
            <a:avLst/>
          </a:prstGeom>
          <a:noFill/>
          <a:ln w="9525">
            <a:noFill/>
            <a:miter lim="800000"/>
            <a:headEnd/>
            <a:tailEnd/>
          </a:ln>
        </p:spPr>
        <p:txBody>
          <a:bodyPr>
            <a:spAutoFit/>
          </a:bodyPr>
          <a:lstStyle/>
          <a:p>
            <a:pPr algn="l">
              <a:spcBef>
                <a:spcPct val="50000"/>
              </a:spcBef>
            </a:pPr>
            <a:r>
              <a:rPr lang="en-US" altLang="zh-CN" sz="2000"/>
              <a:t>Interrupt Controller Type Register gives the number of interrupt inputs supported, in granularities of 32.</a:t>
            </a:r>
          </a:p>
        </p:txBody>
      </p:sp>
      <p:sp>
        <p:nvSpPr>
          <p:cNvPr id="150532" name="Rectangle 4"/>
          <p:cNvSpPr>
            <a:spLocks noChangeArrowheads="1"/>
          </p:cNvSpPr>
          <p:nvPr/>
        </p:nvSpPr>
        <p:spPr bwMode="auto">
          <a:xfrm>
            <a:off x="1828800" y="3810000"/>
            <a:ext cx="53911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Interrupt Controller Type Register (0xE000E004)</a:t>
            </a:r>
          </a:p>
        </p:txBody>
      </p:sp>
      <p:graphicFrame>
        <p:nvGraphicFramePr>
          <p:cNvPr id="970757" name="Group 5"/>
          <p:cNvGraphicFramePr>
            <a:graphicFrameLocks noGrp="1"/>
          </p:cNvGraphicFramePr>
          <p:nvPr/>
        </p:nvGraphicFramePr>
        <p:xfrm>
          <a:off x="533400" y="4343400"/>
          <a:ext cx="7993063" cy="2121853"/>
        </p:xfrm>
        <a:graphic>
          <a:graphicData uri="http://schemas.openxmlformats.org/drawingml/2006/table">
            <a:tbl>
              <a:tblPr/>
              <a:tblGrid>
                <a:gridCol w="576263"/>
                <a:gridCol w="1655762"/>
                <a:gridCol w="720725"/>
                <a:gridCol w="1295400"/>
                <a:gridCol w="3744913"/>
              </a:tblGrid>
              <a:tr h="8112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37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INTLINESNUM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Number of interrupt inputs in step of 32</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 = 1 to 32</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 = 33 to 64</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457200" y="873125"/>
            <a:ext cx="8229600" cy="1944688"/>
          </a:xfrm>
        </p:spPr>
        <p:txBody>
          <a:bodyPr/>
          <a:lstStyle/>
          <a:p>
            <a:pPr marL="0" indent="0" eaLnBrk="1" hangingPunct="1">
              <a:lnSpc>
                <a:spcPct val="100000"/>
              </a:lnSpc>
              <a:spcBef>
                <a:spcPct val="50000"/>
              </a:spcBef>
              <a:buFontTx/>
              <a:buNone/>
            </a:pPr>
            <a:r>
              <a:rPr lang="en-US" altLang="zh-CN" sz="2600" b="1" smtClean="0"/>
              <a:t>9.2.6 Software Interrupts</a:t>
            </a:r>
          </a:p>
          <a:p>
            <a:pPr marL="0" indent="0" eaLnBrk="1" hangingPunct="1">
              <a:lnSpc>
                <a:spcPct val="100000"/>
              </a:lnSpc>
              <a:spcBef>
                <a:spcPct val="50000"/>
              </a:spcBef>
              <a:buFontTx/>
              <a:buNone/>
            </a:pPr>
            <a:r>
              <a:rPr lang="en-US" altLang="zh-CN" sz="2000" smtClean="0"/>
              <a:t>Software interrupts can be generated by using:</a:t>
            </a:r>
          </a:p>
          <a:p>
            <a:pPr marL="0" indent="0" eaLnBrk="1" hangingPunct="1">
              <a:lnSpc>
                <a:spcPct val="100000"/>
              </a:lnSpc>
              <a:spcBef>
                <a:spcPct val="50000"/>
              </a:spcBef>
              <a:buFontTx/>
              <a:buNone/>
            </a:pPr>
            <a:r>
              <a:rPr lang="en-US" altLang="zh-CN" sz="2000" smtClean="0"/>
              <a:t>1. The SETPEND register</a:t>
            </a:r>
          </a:p>
          <a:p>
            <a:pPr marL="0" indent="0" eaLnBrk="1" hangingPunct="1">
              <a:lnSpc>
                <a:spcPct val="100000"/>
              </a:lnSpc>
              <a:spcBef>
                <a:spcPct val="50000"/>
              </a:spcBef>
              <a:buFontTx/>
              <a:buNone/>
            </a:pPr>
            <a:r>
              <a:rPr lang="en-US" altLang="zh-CN" sz="2000" smtClean="0"/>
              <a:t>2. The Software Trigger Interrupt Register (STIR)</a:t>
            </a:r>
          </a:p>
        </p:txBody>
      </p:sp>
      <p:sp>
        <p:nvSpPr>
          <p:cNvPr id="151555" name="Rectangle 3"/>
          <p:cNvSpPr>
            <a:spLocks noChangeArrowheads="1"/>
          </p:cNvSpPr>
          <p:nvPr/>
        </p:nvSpPr>
        <p:spPr bwMode="auto">
          <a:xfrm>
            <a:off x="1824038" y="2889250"/>
            <a:ext cx="55308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Software Trigger Interrupt Register (0xE000EF00)</a:t>
            </a:r>
          </a:p>
        </p:txBody>
      </p:sp>
      <p:sp>
        <p:nvSpPr>
          <p:cNvPr id="151556" name="Rectangle 4"/>
          <p:cNvSpPr>
            <a:spLocks noChangeArrowheads="1"/>
          </p:cNvSpPr>
          <p:nvPr/>
        </p:nvSpPr>
        <p:spPr bwMode="auto">
          <a:xfrm>
            <a:off x="457200" y="5410200"/>
            <a:ext cx="8135938" cy="1200329"/>
          </a:xfrm>
          <a:prstGeom prst="rect">
            <a:avLst/>
          </a:prstGeom>
          <a:noFill/>
          <a:ln w="9525">
            <a:noFill/>
            <a:miter lim="800000"/>
            <a:headEnd/>
            <a:tailEnd/>
          </a:ln>
        </p:spPr>
        <p:txBody>
          <a:bodyPr>
            <a:spAutoFit/>
          </a:bodyPr>
          <a:lstStyle/>
          <a:p>
            <a:pPr lvl="1">
              <a:buFont typeface="Wingdings" pitchFamily="2" charset="2"/>
              <a:buChar char="Ø"/>
            </a:pPr>
            <a:r>
              <a:rPr lang="en-US" altLang="zh-CN" dirty="0">
                <a:solidFill>
                  <a:srgbClr val="1D375D"/>
                </a:solidFill>
                <a:ea typeface="宋体" pitchFamily="2" charset="-122"/>
              </a:rPr>
              <a:t>System exceptions (NMI, faults, </a:t>
            </a:r>
            <a:r>
              <a:rPr lang="en-US" altLang="zh-CN" dirty="0" err="1">
                <a:solidFill>
                  <a:srgbClr val="1D375D"/>
                </a:solidFill>
                <a:ea typeface="宋体" pitchFamily="2" charset="-122"/>
              </a:rPr>
              <a:t>PendSV</a:t>
            </a:r>
            <a:r>
              <a:rPr lang="en-US" altLang="zh-CN" dirty="0">
                <a:solidFill>
                  <a:srgbClr val="1D375D"/>
                </a:solidFill>
                <a:ea typeface="宋体" pitchFamily="2" charset="-122"/>
              </a:rPr>
              <a:t>, and so on) cannot be pended using </a:t>
            </a:r>
            <a:r>
              <a:rPr lang="en-US" altLang="zh-CN" dirty="0" smtClean="0">
                <a:solidFill>
                  <a:srgbClr val="1D375D"/>
                </a:solidFill>
                <a:ea typeface="宋体" pitchFamily="2" charset="-122"/>
              </a:rPr>
              <a:t>STIR.</a:t>
            </a:r>
          </a:p>
          <a:p>
            <a:pPr lvl="1">
              <a:buFont typeface="Wingdings" pitchFamily="2" charset="2"/>
              <a:buChar char="Ø"/>
            </a:pPr>
            <a:r>
              <a:rPr lang="en-US" altLang="zh-CN" dirty="0" smtClean="0">
                <a:solidFill>
                  <a:srgbClr val="1D375D"/>
                </a:solidFill>
                <a:ea typeface="宋体" pitchFamily="2" charset="-122"/>
              </a:rPr>
              <a:t>STIR can be accessed in user level when the bit 1 (USERSETMPEND) of the NVIC Configuration Control Register is set.</a:t>
            </a:r>
            <a:endParaRPr lang="en-US" altLang="zh-CN" dirty="0">
              <a:solidFill>
                <a:srgbClr val="1D375D"/>
              </a:solidFill>
              <a:ea typeface="宋体" pitchFamily="2" charset="-122"/>
            </a:endParaRPr>
          </a:p>
        </p:txBody>
      </p:sp>
      <p:graphicFrame>
        <p:nvGraphicFramePr>
          <p:cNvPr id="971781" name="Group 5"/>
          <p:cNvGraphicFramePr>
            <a:graphicFrameLocks noGrp="1"/>
          </p:cNvGraphicFramePr>
          <p:nvPr/>
        </p:nvGraphicFramePr>
        <p:xfrm>
          <a:off x="457200" y="3465513"/>
          <a:ext cx="8207375" cy="1619251"/>
        </p:xfrm>
        <a:graphic>
          <a:graphicData uri="http://schemas.openxmlformats.org/drawingml/2006/table">
            <a:tbl>
              <a:tblPr/>
              <a:tblGrid>
                <a:gridCol w="719138"/>
                <a:gridCol w="863600"/>
                <a:gridCol w="865187"/>
                <a:gridCol w="1511300"/>
                <a:gridCol w="4248150"/>
              </a:tblGrid>
              <a:tr h="5762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INTID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Writing the interrupt number sets the pending bit of the interrupt; for example, write 0 to pend external interrupt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57200" y="914400"/>
            <a:ext cx="8229600" cy="1676400"/>
          </a:xfrm>
        </p:spPr>
        <p:txBody>
          <a:bodyPr/>
          <a:lstStyle/>
          <a:p>
            <a:pPr marL="0" indent="0" eaLnBrk="1" hangingPunct="1">
              <a:lnSpc>
                <a:spcPct val="100000"/>
              </a:lnSpc>
              <a:spcBef>
                <a:spcPct val="50000"/>
              </a:spcBef>
              <a:buFontTx/>
              <a:buNone/>
            </a:pPr>
            <a:r>
              <a:rPr lang="en-US" altLang="zh-CN" sz="2600" b="1" dirty="0" smtClean="0"/>
              <a:t>9.2.7 The SYSTICK Timer</a:t>
            </a:r>
          </a:p>
          <a:p>
            <a:pPr marL="0" indent="0" eaLnBrk="1" hangingPunct="1">
              <a:lnSpc>
                <a:spcPct val="100000"/>
              </a:lnSpc>
              <a:spcBef>
                <a:spcPct val="50000"/>
              </a:spcBef>
              <a:buFontTx/>
              <a:buNone/>
            </a:pPr>
            <a:r>
              <a:rPr lang="en-US" altLang="zh-CN" sz="1800" dirty="0" smtClean="0"/>
              <a:t>The SYSTICK Timer is integrated with the NVIC and can be used to generate a SYSTICK exception. </a:t>
            </a:r>
          </a:p>
          <a:p>
            <a:pPr marL="465137" lvl="1" indent="0" eaLnBrk="1" hangingPunct="1">
              <a:lnSpc>
                <a:spcPct val="100000"/>
              </a:lnSpc>
              <a:spcBef>
                <a:spcPct val="50000"/>
              </a:spcBef>
              <a:buFont typeface="Wingdings" pitchFamily="2" charset="2"/>
              <a:buChar char="Ø"/>
            </a:pPr>
            <a:r>
              <a:rPr lang="en-US" altLang="zh-CN" sz="1400" dirty="0" smtClean="0"/>
              <a:t>e.g., to allow multiple tasks to run at different time slots</a:t>
            </a:r>
          </a:p>
          <a:p>
            <a:pPr marL="0" indent="0" eaLnBrk="1" hangingPunct="1">
              <a:lnSpc>
                <a:spcPct val="100000"/>
              </a:lnSpc>
              <a:spcBef>
                <a:spcPct val="50000"/>
              </a:spcBef>
              <a:buNone/>
            </a:pPr>
            <a:r>
              <a:rPr lang="en-US" altLang="zh-CN" sz="1800" dirty="0" smtClean="0"/>
              <a:t>All Cortex-M3 chips have the same 24-bit down counter using an internal or external clock.</a:t>
            </a:r>
          </a:p>
          <a:p>
            <a:pPr marL="0" indent="0" eaLnBrk="1" hangingPunct="1">
              <a:lnSpc>
                <a:spcPct val="100000"/>
              </a:lnSpc>
              <a:spcBef>
                <a:spcPct val="50000"/>
              </a:spcBef>
              <a:buFontTx/>
              <a:buNone/>
            </a:pPr>
            <a:r>
              <a:rPr lang="en-US" altLang="zh-CN" sz="1800" dirty="0" smtClean="0"/>
              <a:t>The SYSTICK Timer is controlled by four registers.</a:t>
            </a:r>
          </a:p>
        </p:txBody>
      </p:sp>
      <p:sp>
        <p:nvSpPr>
          <p:cNvPr id="152579" name="Rectangle 3"/>
          <p:cNvSpPr>
            <a:spLocks noChangeArrowheads="1"/>
          </p:cNvSpPr>
          <p:nvPr/>
        </p:nvSpPr>
        <p:spPr bwMode="auto">
          <a:xfrm>
            <a:off x="899592" y="3429000"/>
            <a:ext cx="6838950" cy="366713"/>
          </a:xfrm>
          <a:prstGeom prst="rect">
            <a:avLst/>
          </a:prstGeom>
          <a:noFill/>
          <a:ln w="9525">
            <a:noFill/>
            <a:miter lim="800000"/>
            <a:headEnd/>
            <a:tailEnd/>
          </a:ln>
        </p:spPr>
        <p:txBody>
          <a:bodyPr wrap="none">
            <a:spAutoFit/>
          </a:bodyPr>
          <a:lstStyle/>
          <a:p>
            <a:pPr algn="l"/>
            <a:r>
              <a:rPr lang="en-US" altLang="zh-CN" b="1" dirty="0">
                <a:solidFill>
                  <a:schemeClr val="tx1"/>
                </a:solidFill>
                <a:ea typeface="宋体" pitchFamily="2" charset="-122"/>
              </a:rPr>
              <a:t>Table 8.9 SYSTICK Control and Status Register (0xE000E010)</a:t>
            </a:r>
          </a:p>
        </p:txBody>
      </p:sp>
      <p:graphicFrame>
        <p:nvGraphicFramePr>
          <p:cNvPr id="972804" name="Group 4"/>
          <p:cNvGraphicFramePr>
            <a:graphicFrameLocks noGrp="1"/>
          </p:cNvGraphicFramePr>
          <p:nvPr/>
        </p:nvGraphicFramePr>
        <p:xfrm>
          <a:off x="467544" y="3861048"/>
          <a:ext cx="8135938" cy="2905380"/>
        </p:xfrm>
        <a:graphic>
          <a:graphicData uri="http://schemas.openxmlformats.org/drawingml/2006/table">
            <a:tbl>
              <a:tblPr/>
              <a:tblGrid>
                <a:gridCol w="576263"/>
                <a:gridCol w="1439862"/>
                <a:gridCol w="647700"/>
                <a:gridCol w="1296988"/>
                <a:gridCol w="4175125"/>
              </a:tblGrid>
              <a:tr h="4365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COUNTFLAG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Read as 1 if counter reaches 0 since last time this register is read. Read clears this 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CLKSOURCE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0 = External reference clock (STCLK)</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1 = Use core clock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TICKINT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1 = Enable SYSTICK interrupt generation when SYSTICK timer reaches 0</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0 = Do not generate interrupt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ENABLE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400" b="0" i="0" u="none" strike="noStrike" cap="none" normalizeH="0" baseline="0" dirty="0" smtClean="0">
                          <a:ln>
                            <a:noFill/>
                          </a:ln>
                          <a:solidFill>
                            <a:srgbClr val="133984"/>
                          </a:solidFill>
                          <a:effectLst/>
                          <a:latin typeface="Arial" charset="0"/>
                          <a:ea typeface="黑体" pitchFamily="2" charset="-122"/>
                        </a:rPr>
                        <a:t>SYSTICK timer enable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981200" y="1066800"/>
            <a:ext cx="51879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SYSTICK Reload Value Register (0xE000E014)</a:t>
            </a:r>
          </a:p>
        </p:txBody>
      </p:sp>
      <p:sp>
        <p:nvSpPr>
          <p:cNvPr id="153603" name="Rectangle 3"/>
          <p:cNvSpPr>
            <a:spLocks noChangeArrowheads="1"/>
          </p:cNvSpPr>
          <p:nvPr/>
        </p:nvSpPr>
        <p:spPr bwMode="auto">
          <a:xfrm>
            <a:off x="1908175" y="3389313"/>
            <a:ext cx="5251450" cy="366712"/>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SYSTICK Current Value Register (0xE000E018)</a:t>
            </a:r>
          </a:p>
        </p:txBody>
      </p:sp>
      <p:graphicFrame>
        <p:nvGraphicFramePr>
          <p:cNvPr id="973828" name="Group 4"/>
          <p:cNvGraphicFramePr>
            <a:graphicFrameLocks noGrp="1"/>
          </p:cNvGraphicFramePr>
          <p:nvPr>
            <p:ph/>
          </p:nvPr>
        </p:nvGraphicFramePr>
        <p:xfrm>
          <a:off x="457200" y="1752600"/>
          <a:ext cx="8229600" cy="1296988"/>
        </p:xfrm>
        <a:graphic>
          <a:graphicData uri="http://schemas.openxmlformats.org/drawingml/2006/table">
            <a:tbl>
              <a:tblPr/>
              <a:tblGrid>
                <a:gridCol w="730250"/>
                <a:gridCol w="1223963"/>
                <a:gridCol w="936625"/>
                <a:gridCol w="1655762"/>
                <a:gridCol w="3683000"/>
              </a:tblGrid>
              <a:tr h="6492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Reload value when timer reaches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73848" name="Group 24"/>
          <p:cNvGraphicFramePr>
            <a:graphicFrameLocks noGrp="1"/>
          </p:cNvGraphicFramePr>
          <p:nvPr/>
        </p:nvGraphicFramePr>
        <p:xfrm>
          <a:off x="468313" y="4038600"/>
          <a:ext cx="8207375" cy="2016126"/>
        </p:xfrm>
        <a:graphic>
          <a:graphicData uri="http://schemas.openxmlformats.org/drawingml/2006/table">
            <a:tbl>
              <a:tblPr/>
              <a:tblGrid>
                <a:gridCol w="719137"/>
                <a:gridCol w="1223963"/>
                <a:gridCol w="936625"/>
                <a:gridCol w="1655762"/>
                <a:gridCol w="3671888"/>
              </a:tblGrid>
              <a:tr h="5762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CURRENT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Read to return current value of the timer. Write to clear counter to 0. Clearing of current value also clears COUNTFLAG in SYSTICK Control and Status Register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381000" y="5105400"/>
            <a:ext cx="8229600" cy="1368425"/>
          </a:xfrm>
        </p:spPr>
        <p:txBody>
          <a:bodyPr/>
          <a:lstStyle/>
          <a:p>
            <a:pPr marL="609600" indent="-609600" eaLnBrk="1" hangingPunct="1">
              <a:buFontTx/>
              <a:buNone/>
            </a:pPr>
            <a:r>
              <a:rPr lang="en-US" altLang="zh-CN" sz="2000" smtClean="0"/>
              <a:t>The SYSTICK Timer can also be used for:</a:t>
            </a:r>
          </a:p>
          <a:p>
            <a:pPr marL="609600" indent="-609600" eaLnBrk="1" hangingPunct="1">
              <a:buFontTx/>
              <a:buNone/>
            </a:pPr>
            <a:r>
              <a:rPr lang="en-US" altLang="zh-CN" sz="2000" smtClean="0"/>
              <a:t>1. as an alarm timer</a:t>
            </a:r>
          </a:p>
          <a:p>
            <a:pPr marL="609600" indent="-609600" eaLnBrk="1" hangingPunct="1">
              <a:buFontTx/>
              <a:buNone/>
            </a:pPr>
            <a:r>
              <a:rPr lang="en-US" altLang="zh-CN" sz="2000" smtClean="0"/>
              <a:t>2. for timing measurement</a:t>
            </a:r>
          </a:p>
        </p:txBody>
      </p:sp>
      <p:sp>
        <p:nvSpPr>
          <p:cNvPr id="154627" name="Rectangle 3"/>
          <p:cNvSpPr>
            <a:spLocks noChangeArrowheads="1"/>
          </p:cNvSpPr>
          <p:nvPr/>
        </p:nvSpPr>
        <p:spPr bwMode="auto">
          <a:xfrm>
            <a:off x="1677988" y="1009650"/>
            <a:ext cx="5657850" cy="366713"/>
          </a:xfrm>
          <a:prstGeom prst="rect">
            <a:avLst/>
          </a:prstGeom>
          <a:noFill/>
          <a:ln w="9525">
            <a:noFill/>
            <a:miter lim="800000"/>
            <a:headEnd/>
            <a:tailEnd/>
          </a:ln>
        </p:spPr>
        <p:txBody>
          <a:bodyPr wrap="none">
            <a:spAutoFit/>
          </a:bodyPr>
          <a:lstStyle/>
          <a:p>
            <a:pPr algn="l"/>
            <a:r>
              <a:rPr lang="en-US" altLang="zh-CN" b="1">
                <a:solidFill>
                  <a:schemeClr val="tx1"/>
                </a:solidFill>
                <a:ea typeface="宋体" pitchFamily="2" charset="-122"/>
              </a:rPr>
              <a:t>SYSTICK Calibration Value Register (0xE000E01C)</a:t>
            </a:r>
          </a:p>
        </p:txBody>
      </p:sp>
      <p:graphicFrame>
        <p:nvGraphicFramePr>
          <p:cNvPr id="974852" name="Group 4"/>
          <p:cNvGraphicFramePr>
            <a:graphicFrameLocks noGrp="1"/>
          </p:cNvGraphicFramePr>
          <p:nvPr/>
        </p:nvGraphicFramePr>
        <p:xfrm>
          <a:off x="454025" y="1658938"/>
          <a:ext cx="8207375" cy="3371279"/>
        </p:xfrm>
        <a:graphic>
          <a:graphicData uri="http://schemas.openxmlformats.org/drawingml/2006/table">
            <a:tbl>
              <a:tblPr/>
              <a:tblGrid>
                <a:gridCol w="719138"/>
                <a:gridCol w="1081087"/>
                <a:gridCol w="790575"/>
                <a:gridCol w="1298575"/>
                <a:gridCol w="4318000"/>
              </a:tblGrid>
              <a:tr h="53340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dirty="0" smtClean="0">
                          <a:ln>
                            <a:noFill/>
                          </a:ln>
                          <a:solidFill>
                            <a:srgbClr val="133984"/>
                          </a:solidFill>
                          <a:effectLst/>
                          <a:latin typeface="Arial" charset="0"/>
                          <a:ea typeface="黑体" pitchFamily="2" charset="-122"/>
                        </a:rPr>
                        <a:t>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Reset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2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NOREF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1 = No external reference clock (STCLK not available)</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 = External reference clock 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SKEW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dirty="0" smtClean="0">
                          <a:ln>
                            <a:noFill/>
                          </a:ln>
                          <a:solidFill>
                            <a:srgbClr val="133984"/>
                          </a:solidFill>
                          <a:effectLst/>
                          <a:latin typeface="Arial" charset="0"/>
                          <a:ea typeface="黑体" pitchFamily="2" charset="-122"/>
                        </a:rPr>
                        <a:t>1 = Calibration value is not exactly 10 ms</a:t>
                      </a:r>
                    </a:p>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dirty="0" smtClean="0">
                          <a:ln>
                            <a:noFill/>
                          </a:ln>
                          <a:solidFill>
                            <a:srgbClr val="133984"/>
                          </a:solidFill>
                          <a:effectLst/>
                          <a:latin typeface="Arial" charset="0"/>
                          <a:ea typeface="黑体" pitchFamily="2" charset="-122"/>
                        </a:rPr>
                        <a:t>0 = Calibration value is 10ms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23:0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TENMS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R/W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0" i="0" u="none" strike="noStrike" cap="none" normalizeH="0" baseline="0" smtClean="0">
                          <a:ln>
                            <a:noFill/>
                          </a:ln>
                          <a:solidFill>
                            <a:srgbClr val="133984"/>
                          </a:solidFill>
                          <a:effectLst/>
                          <a:latin typeface="Arial" charset="0"/>
                          <a:ea typeface="黑体" pitchFamily="2" charset="-122"/>
                        </a:rPr>
                        <a:t>Calibration value for 10 ms.; chip designer should provide this value via Cortex-M3 input signals. If this value is read as 0, calibration value is not 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9.3 Interrupt Behavior</a:t>
            </a:r>
            <a:br>
              <a:rPr lang="en-US" dirty="0" smtClean="0"/>
            </a:br>
            <a:endParaRPr lang="en-US" dirty="0"/>
          </a:p>
        </p:txBody>
      </p:sp>
      <p:sp>
        <p:nvSpPr>
          <p:cNvPr id="3" name="内容占位符 2"/>
          <p:cNvSpPr>
            <a:spLocks noGrp="1"/>
          </p:cNvSpPr>
          <p:nvPr>
            <p:ph idx="1"/>
          </p:nvPr>
        </p:nvSpPr>
        <p:spPr>
          <a:xfrm>
            <a:off x="431800" y="1268413"/>
            <a:ext cx="8460680" cy="5065712"/>
          </a:xfrm>
        </p:spPr>
        <p:txBody>
          <a:bodyPr/>
          <a:lstStyle/>
          <a:p>
            <a:pPr>
              <a:buNone/>
            </a:pPr>
            <a:r>
              <a:rPr lang="en-US" sz="2400" b="1" dirty="0" smtClean="0"/>
              <a:t>9.3.1 Interrupt/Exception Sequences</a:t>
            </a:r>
          </a:p>
          <a:p>
            <a:pPr>
              <a:buNone/>
            </a:pPr>
            <a:r>
              <a:rPr lang="en-US" sz="2400" dirty="0" smtClean="0"/>
              <a:t>When an exception takes place, a number of things happen:</a:t>
            </a:r>
          </a:p>
          <a:p>
            <a:pPr>
              <a:buFont typeface="Wingdings" pitchFamily="2" charset="2"/>
              <a:buChar char="Ø"/>
            </a:pPr>
            <a:r>
              <a:rPr lang="en-US" sz="2400" dirty="0" smtClean="0"/>
              <a:t>Stacking (pushing eight registers’ contents to stack)</a:t>
            </a:r>
          </a:p>
          <a:p>
            <a:pPr>
              <a:buFont typeface="Wingdings" pitchFamily="2" charset="2"/>
              <a:buChar char="Ø"/>
            </a:pPr>
            <a:r>
              <a:rPr lang="en-US" sz="2400" dirty="0" smtClean="0"/>
              <a:t>Vector fetch (reading the exception handler starting address from the vector table)</a:t>
            </a:r>
          </a:p>
          <a:p>
            <a:pPr>
              <a:buFont typeface="Wingdings" pitchFamily="2" charset="2"/>
              <a:buChar char="Ø"/>
            </a:pPr>
            <a:r>
              <a:rPr lang="en-US" sz="2400" dirty="0" smtClean="0"/>
              <a:t>Update of the stack pointer, link register, and program counter</a:t>
            </a:r>
            <a:endParaRPr lang="en-US" sz="2400" b="1"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809308"/>
            <a:ext cx="8712968" cy="5281389"/>
          </a:xfrm>
        </p:spPr>
        <p:txBody>
          <a:bodyPr/>
          <a:lstStyle/>
          <a:p>
            <a:pPr>
              <a:buNone/>
            </a:pPr>
            <a:r>
              <a:rPr lang="en-US" b="1" dirty="0" smtClean="0"/>
              <a:t>9.3.1.1 Stacking</a:t>
            </a:r>
          </a:p>
          <a:p>
            <a:r>
              <a:rPr lang="en-US" sz="2400" dirty="0" smtClean="0"/>
              <a:t>When an exception takes place, the registers PC, PSR, R0–R3, R12, and LR are pushed to the stack</a:t>
            </a:r>
          </a:p>
          <a:p>
            <a:r>
              <a:rPr lang="en-US" sz="2400" dirty="0" smtClean="0"/>
              <a:t>If the code that is running uses the PSP, the process stack will be used; if the code that is running uses the MSP, the main stack will be used</a:t>
            </a:r>
          </a:p>
          <a:p>
            <a:r>
              <a:rPr lang="en-US" sz="2400" dirty="0" smtClean="0"/>
              <a:t>The main stack will always be used during the handler</a:t>
            </a:r>
            <a:endParaRPr lang="en-US" sz="2400" dirty="0"/>
          </a:p>
        </p:txBody>
      </p:sp>
      <p:pic>
        <p:nvPicPr>
          <p:cNvPr id="74754" name="Picture 2"/>
          <p:cNvPicPr>
            <a:picLocks noChangeAspect="1" noChangeArrowheads="1"/>
          </p:cNvPicPr>
          <p:nvPr/>
        </p:nvPicPr>
        <p:blipFill>
          <a:blip r:embed="rId2" cstate="print"/>
          <a:srcRect/>
          <a:stretch>
            <a:fillRect/>
          </a:stretch>
        </p:blipFill>
        <p:spPr bwMode="auto">
          <a:xfrm>
            <a:off x="1475656" y="3941676"/>
            <a:ext cx="6120680" cy="29163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914400"/>
            <a:ext cx="8229600" cy="5040313"/>
          </a:xfrm>
        </p:spPr>
        <p:txBody>
          <a:bodyPr/>
          <a:lstStyle/>
          <a:p>
            <a:pPr marL="0" indent="0" eaLnBrk="1" hangingPunct="1">
              <a:spcBef>
                <a:spcPct val="50000"/>
              </a:spcBef>
              <a:buFontTx/>
              <a:buNone/>
            </a:pPr>
            <a:r>
              <a:rPr lang="en-US" altLang="zh-CN" sz="2600" b="1" dirty="0" smtClean="0"/>
              <a:t>9.1.2 Definitions of Priority</a:t>
            </a:r>
          </a:p>
          <a:p>
            <a:pPr marL="0" indent="0" eaLnBrk="1" hangingPunct="1">
              <a:spcBef>
                <a:spcPct val="50000"/>
              </a:spcBef>
              <a:buFontTx/>
              <a:buNone/>
            </a:pPr>
            <a:r>
              <a:rPr lang="en-US" altLang="zh-CN" sz="2000" b="1" dirty="0" smtClean="0">
                <a:solidFill>
                  <a:srgbClr val="FF3300"/>
                </a:solidFill>
              </a:rPr>
              <a:t>Priority of the exception:</a:t>
            </a:r>
            <a:r>
              <a:rPr lang="en-US" altLang="zh-CN" sz="2000" b="1" dirty="0" smtClean="0">
                <a:solidFill>
                  <a:srgbClr val="7F4D78"/>
                </a:solidFill>
              </a:rPr>
              <a:t> </a:t>
            </a:r>
          </a:p>
          <a:p>
            <a:pPr marL="0" indent="0" eaLnBrk="1" hangingPunct="1">
              <a:spcBef>
                <a:spcPct val="50000"/>
              </a:spcBef>
              <a:buFontTx/>
              <a:buNone/>
            </a:pPr>
            <a:r>
              <a:rPr lang="en-US" altLang="zh-CN" sz="2000" dirty="0" smtClean="0"/>
              <a:t>A higher-priority exception can preempt (</a:t>
            </a:r>
            <a:r>
              <a:rPr lang="zh-CN" altLang="en-US" sz="2000" dirty="0" smtClean="0"/>
              <a:t>抢占</a:t>
            </a:r>
            <a:r>
              <a:rPr lang="en-US" altLang="zh-CN" sz="2000" dirty="0" smtClean="0"/>
              <a:t>) a lower-priority exception.</a:t>
            </a:r>
          </a:p>
          <a:p>
            <a:pPr marL="0" indent="0" eaLnBrk="1" hangingPunct="1">
              <a:spcBef>
                <a:spcPct val="50000"/>
              </a:spcBef>
              <a:buFontTx/>
              <a:buNone/>
            </a:pPr>
            <a:r>
              <a:rPr lang="en-US" altLang="zh-CN" sz="2000" dirty="0" smtClean="0"/>
              <a:t>Reset, NMI, and hard fault have fixed priority levels</a:t>
            </a:r>
          </a:p>
          <a:p>
            <a:pPr marL="0" indent="0" eaLnBrk="1" hangingPunct="1">
              <a:spcBef>
                <a:spcPct val="50000"/>
              </a:spcBef>
              <a:buFontTx/>
              <a:buNone/>
            </a:pPr>
            <a:r>
              <a:rPr lang="en-US" altLang="zh-CN" sz="2000" dirty="0" smtClean="0"/>
              <a:t>The Cortex-M3 supports 256 levels of programmable priority.</a:t>
            </a:r>
          </a:p>
          <a:p>
            <a:pPr marL="0" indent="0" eaLnBrk="1" hangingPunct="1">
              <a:spcBef>
                <a:spcPct val="50000"/>
              </a:spcBef>
              <a:buFontTx/>
              <a:buNone/>
            </a:pPr>
            <a:r>
              <a:rPr lang="en-US" altLang="zh-CN" sz="2000" dirty="0" smtClean="0"/>
              <a:t>The reduction of priority levels can be  implemented by cutting out several lowest bits of the </a:t>
            </a:r>
            <a:r>
              <a:rPr lang="en-US" altLang="zh-CN" sz="2000" b="1" dirty="0" smtClean="0"/>
              <a:t>priority configuration register</a:t>
            </a:r>
            <a:r>
              <a:rPr lang="en-US" altLang="zh-CN" sz="2000"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1052736"/>
            <a:ext cx="8712968" cy="5281389"/>
          </a:xfrm>
        </p:spPr>
        <p:txBody>
          <a:bodyPr/>
          <a:lstStyle/>
          <a:p>
            <a:pPr>
              <a:buNone/>
            </a:pPr>
            <a:r>
              <a:rPr lang="en-US" b="1" dirty="0" smtClean="0"/>
              <a:t>9.3.1.2 Vector Fetches</a:t>
            </a:r>
          </a:p>
          <a:p>
            <a:r>
              <a:rPr lang="en-US" sz="2400" dirty="0" smtClean="0"/>
              <a:t>While the data bus is busy stacking the registers, the instruction bus fetches the exception vector (the starting address of the exception handler) from the vector table.</a:t>
            </a:r>
          </a:p>
          <a:p>
            <a:r>
              <a:rPr lang="en-US" sz="2400" dirty="0" smtClean="0"/>
              <a:t>Since the stacking and vector fetch are performed on separate bus interfaces, they can be carried out at the same time</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1052736"/>
            <a:ext cx="8712968" cy="5281389"/>
          </a:xfrm>
        </p:spPr>
        <p:txBody>
          <a:bodyPr/>
          <a:lstStyle/>
          <a:p>
            <a:pPr>
              <a:buNone/>
            </a:pPr>
            <a:r>
              <a:rPr lang="en-US" b="1" dirty="0" smtClean="0"/>
              <a:t>9.3.1.3 Register Updates</a:t>
            </a:r>
          </a:p>
          <a:p>
            <a:r>
              <a:rPr lang="en-US" sz="2400" dirty="0" smtClean="0"/>
              <a:t>After the stacking and vector fetch are completed, the exception vector will start to execute.</a:t>
            </a:r>
          </a:p>
          <a:p>
            <a:r>
              <a:rPr lang="en-US" sz="2400" dirty="0" smtClean="0"/>
              <a:t>On entry of the exception handler, a number of registers will be updated:</a:t>
            </a:r>
          </a:p>
          <a:p>
            <a:pPr lvl="1"/>
            <a:r>
              <a:rPr lang="en-US" sz="2000" dirty="0" smtClean="0"/>
              <a:t>SP: The Stack Pointer (either the MSP or the PSP)</a:t>
            </a:r>
          </a:p>
          <a:p>
            <a:pPr lvl="1"/>
            <a:r>
              <a:rPr lang="en-US" sz="2000" dirty="0" smtClean="0"/>
              <a:t>PSR: The IPSR (the lowest part of the PSR) will be updated to the new exception number</a:t>
            </a:r>
          </a:p>
          <a:p>
            <a:pPr lvl="1"/>
            <a:r>
              <a:rPr lang="en-US" sz="2000" dirty="0" smtClean="0"/>
              <a:t>PC: This will change to the vector handler as the vector fetch completes</a:t>
            </a:r>
          </a:p>
          <a:p>
            <a:pPr lvl="1"/>
            <a:r>
              <a:rPr lang="en-US" sz="2000" dirty="0" smtClean="0"/>
              <a:t>LR: The LR will be updated to a special value called EXC_RETURN, used to store the states of the interrupted program (i.e., which stack used, instruction state, thread/handler mode)</a:t>
            </a:r>
            <a:endParaRPr lang="en-US"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1052736"/>
            <a:ext cx="8784976" cy="5281389"/>
          </a:xfrm>
        </p:spPr>
        <p:txBody>
          <a:bodyPr/>
          <a:lstStyle/>
          <a:p>
            <a:r>
              <a:rPr lang="en-US" sz="2400" dirty="0" smtClean="0"/>
              <a:t>When entering an exception handler, the LR is updated to a special value called EXC_RETURN (updated automatically).</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pic>
        <p:nvPicPr>
          <p:cNvPr id="76802" name="Picture 2"/>
          <p:cNvPicPr>
            <a:picLocks noChangeAspect="1" noChangeArrowheads="1"/>
          </p:cNvPicPr>
          <p:nvPr/>
        </p:nvPicPr>
        <p:blipFill>
          <a:blip r:embed="rId2" cstate="print"/>
          <a:srcRect/>
          <a:stretch>
            <a:fillRect/>
          </a:stretch>
        </p:blipFill>
        <p:spPr bwMode="auto">
          <a:xfrm>
            <a:off x="395536" y="2060848"/>
            <a:ext cx="8527107" cy="1181626"/>
          </a:xfrm>
          <a:prstGeom prst="rect">
            <a:avLst/>
          </a:prstGeom>
          <a:noFill/>
          <a:ln w="9525">
            <a:noFill/>
            <a:miter lim="800000"/>
            <a:headEnd/>
            <a:tailEnd/>
          </a:ln>
        </p:spPr>
      </p:pic>
      <p:pic>
        <p:nvPicPr>
          <p:cNvPr id="76804" name="Picture 4"/>
          <p:cNvPicPr>
            <a:picLocks noChangeAspect="1" noChangeArrowheads="1"/>
          </p:cNvPicPr>
          <p:nvPr/>
        </p:nvPicPr>
        <p:blipFill>
          <a:blip r:embed="rId3" cstate="print"/>
          <a:srcRect/>
          <a:stretch>
            <a:fillRect/>
          </a:stretch>
        </p:blipFill>
        <p:spPr bwMode="auto">
          <a:xfrm>
            <a:off x="1259632" y="3356992"/>
            <a:ext cx="6633170" cy="1220571"/>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908720"/>
            <a:ext cx="8712968" cy="5281389"/>
          </a:xfrm>
        </p:spPr>
        <p:txBody>
          <a:bodyPr/>
          <a:lstStyle/>
          <a:p>
            <a:pPr>
              <a:buNone/>
            </a:pPr>
            <a:r>
              <a:rPr lang="en-US" b="1" dirty="0" smtClean="0"/>
              <a:t>9.3.1.3 Exception Exits</a:t>
            </a:r>
          </a:p>
          <a:p>
            <a:r>
              <a:rPr lang="en-US" sz="2000" dirty="0" smtClean="0"/>
              <a:t>At the end of the exception handler, an </a:t>
            </a:r>
            <a:r>
              <a:rPr lang="en-US" sz="2000" i="1" dirty="0" smtClean="0">
                <a:solidFill>
                  <a:srgbClr val="FF0000"/>
                </a:solidFill>
              </a:rPr>
              <a:t>exception exit </a:t>
            </a:r>
            <a:r>
              <a:rPr lang="en-US" sz="2000" dirty="0" smtClean="0"/>
              <a:t>is required to restore the system status so that the interrupted program can resume normal execution.</a:t>
            </a:r>
          </a:p>
          <a:p>
            <a:r>
              <a:rPr lang="en-US" sz="2000" dirty="0" smtClean="0"/>
              <a:t>When the EXC_RETURN is loaded into the PC at the end of the exception handler execution, the processor performs an exception return sequence</a:t>
            </a:r>
          </a:p>
          <a:p>
            <a:r>
              <a:rPr lang="en-US" sz="2000" dirty="0" smtClean="0"/>
              <a:t>There are three ways to trigger the interrupt return sequence:</a:t>
            </a:r>
          </a:p>
        </p:txBody>
      </p:sp>
      <p:pic>
        <p:nvPicPr>
          <p:cNvPr id="75779" name="Picture 3"/>
          <p:cNvPicPr>
            <a:picLocks noChangeAspect="1" noChangeArrowheads="1"/>
          </p:cNvPicPr>
          <p:nvPr/>
        </p:nvPicPr>
        <p:blipFill>
          <a:blip r:embed="rId2" cstate="print"/>
          <a:srcRect/>
          <a:stretch>
            <a:fillRect/>
          </a:stretch>
        </p:blipFill>
        <p:spPr bwMode="auto">
          <a:xfrm>
            <a:off x="240407" y="4218753"/>
            <a:ext cx="8724081" cy="259462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1052736"/>
            <a:ext cx="8712968" cy="5281389"/>
          </a:xfrm>
        </p:spPr>
        <p:txBody>
          <a:bodyPr/>
          <a:lstStyle/>
          <a:p>
            <a:r>
              <a:rPr lang="en-US" sz="2400" dirty="0" smtClean="0"/>
              <a:t>When the interrupt return instruction is executed, the following processes are carried out:</a:t>
            </a:r>
          </a:p>
          <a:p>
            <a:pPr marL="1085850" lvl="1" indent="-457200">
              <a:buFont typeface="+mj-lt"/>
              <a:buAutoNum type="arabicPeriod"/>
            </a:pPr>
            <a:r>
              <a:rPr lang="en-US" dirty="0" smtClean="0"/>
              <a:t>Un-stacking: The registers pushed to the stack will be restored</a:t>
            </a:r>
          </a:p>
          <a:p>
            <a:pPr marL="1085850" lvl="1" indent="-457200">
              <a:buFont typeface="+mj-lt"/>
              <a:buAutoNum type="arabicPeriod"/>
            </a:pPr>
            <a:r>
              <a:rPr lang="en-US" dirty="0" smtClean="0"/>
              <a:t>NVIC register update: The active bit of the exception will be cleared. For external interrupts, if the interrupt input is still asserted, the pending bit will be set again, causing it to reenter the interrupt handler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1052736"/>
            <a:ext cx="8784976" cy="5281389"/>
          </a:xfrm>
        </p:spPr>
        <p:txBody>
          <a:bodyPr/>
          <a:lstStyle/>
          <a:p>
            <a:r>
              <a:rPr lang="en-US" sz="2400" dirty="0" smtClean="0"/>
              <a:t>LR set to EXC_RETURN at exception example:</a:t>
            </a:r>
          </a:p>
        </p:txBody>
      </p:sp>
      <p:pic>
        <p:nvPicPr>
          <p:cNvPr id="77826" name="Picture 2"/>
          <p:cNvPicPr>
            <a:picLocks noChangeAspect="1" noChangeArrowheads="1"/>
          </p:cNvPicPr>
          <p:nvPr/>
        </p:nvPicPr>
        <p:blipFill>
          <a:blip r:embed="rId2" cstate="print"/>
          <a:srcRect/>
          <a:stretch>
            <a:fillRect/>
          </a:stretch>
        </p:blipFill>
        <p:spPr bwMode="auto">
          <a:xfrm>
            <a:off x="971600" y="1844824"/>
            <a:ext cx="7162677" cy="476265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395536" y="980728"/>
            <a:ext cx="8460680" cy="5065712"/>
          </a:xfrm>
        </p:spPr>
        <p:txBody>
          <a:bodyPr/>
          <a:lstStyle/>
          <a:p>
            <a:pPr>
              <a:buNone/>
            </a:pPr>
            <a:r>
              <a:rPr lang="en-US" sz="2400" b="1" dirty="0" smtClean="0"/>
              <a:t>9.3.2 Nested Interrupts</a:t>
            </a:r>
          </a:p>
          <a:p>
            <a:pPr>
              <a:buNone/>
            </a:pPr>
            <a:r>
              <a:rPr lang="en-US" sz="2400" dirty="0" smtClean="0"/>
              <a:t>Being built into the Cortex-M3 processor core and the NVIC :</a:t>
            </a:r>
          </a:p>
          <a:p>
            <a:pPr>
              <a:buFont typeface="Wingdings" pitchFamily="2" charset="2"/>
              <a:buChar char="Ø"/>
            </a:pPr>
            <a:r>
              <a:rPr lang="en-US" sz="2400" dirty="0" smtClean="0"/>
              <a:t>When the processor is handling an exception, all other exceptions with the same or lower priority will be blocked (pended)</a:t>
            </a:r>
          </a:p>
          <a:p>
            <a:pPr>
              <a:buFont typeface="Wingdings" pitchFamily="2" charset="2"/>
              <a:buChar char="Ø"/>
            </a:pPr>
            <a:r>
              <a:rPr lang="en-US" sz="2400" dirty="0" smtClean="0"/>
              <a:t>The automatic hardware stacking and un-stacking allow the nested interrupt handler to execute without risk of losing data in registers</a:t>
            </a:r>
          </a:p>
          <a:p>
            <a:pPr>
              <a:buNone/>
            </a:pPr>
            <a:r>
              <a:rPr lang="en-US" sz="2400" b="1" dirty="0" smtClean="0"/>
              <a:t>Be Aware of: </a:t>
            </a:r>
          </a:p>
          <a:p>
            <a:pPr>
              <a:buFont typeface="Wingdings" pitchFamily="2" charset="2"/>
              <a:buChar char="Ø"/>
            </a:pPr>
            <a:r>
              <a:rPr lang="en-US" sz="2400" dirty="0" smtClean="0"/>
              <a:t>Make sure that there is enough space in the main stack if lots of nested interrupts are allowed</a:t>
            </a:r>
          </a:p>
          <a:p>
            <a:pPr>
              <a:buFont typeface="Wingdings" pitchFamily="2" charset="2"/>
              <a:buChar char="Ø"/>
            </a:pPr>
            <a:r>
              <a:rPr lang="en-US" sz="2400" dirty="0" smtClean="0"/>
              <a:t>Reentrant exceptions are not allowed in the Cortex-M3, SVC instructions cannot be used inside an SVC handler</a:t>
            </a:r>
            <a:endParaRPr lang="en-US" sz="2400" b="1"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395536" y="980728"/>
            <a:ext cx="8460680" cy="5065712"/>
          </a:xfrm>
        </p:spPr>
        <p:txBody>
          <a:bodyPr/>
          <a:lstStyle/>
          <a:p>
            <a:pPr>
              <a:buNone/>
            </a:pPr>
            <a:r>
              <a:rPr lang="en-US" sz="2400" b="1" dirty="0" smtClean="0"/>
              <a:t>9.3.3 Tail-Chaining Interrupts</a:t>
            </a:r>
          </a:p>
          <a:p>
            <a:pPr>
              <a:buNone/>
            </a:pPr>
            <a:r>
              <a:rPr lang="en-US" sz="2400" dirty="0" smtClean="0"/>
              <a:t>Used to improve interrupt latency:</a:t>
            </a:r>
          </a:p>
          <a:p>
            <a:pPr>
              <a:buFont typeface="Wingdings" pitchFamily="2" charset="2"/>
              <a:buChar char="Ø"/>
            </a:pPr>
            <a:r>
              <a:rPr lang="en-US" sz="2000" dirty="0" smtClean="0"/>
              <a:t>When the processor is handling an exception, all other exceptions with the same or lower priority will be blocked (pended)</a:t>
            </a:r>
          </a:p>
          <a:p>
            <a:pPr>
              <a:buFont typeface="Wingdings" pitchFamily="2" charset="2"/>
              <a:buChar char="Ø"/>
            </a:pPr>
            <a:r>
              <a:rPr lang="en-US" sz="2000" dirty="0" smtClean="0"/>
              <a:t>When the processor has finished executing the current exception handler, the un-stacking for this handler and the stacking for the next handler are skipped</a:t>
            </a:r>
          </a:p>
        </p:txBody>
      </p:sp>
      <p:pic>
        <p:nvPicPr>
          <p:cNvPr id="78850" name="Picture 2"/>
          <p:cNvPicPr>
            <a:picLocks noChangeAspect="1" noChangeArrowheads="1"/>
          </p:cNvPicPr>
          <p:nvPr/>
        </p:nvPicPr>
        <p:blipFill>
          <a:blip r:embed="rId2" cstate="print"/>
          <a:srcRect/>
          <a:stretch>
            <a:fillRect/>
          </a:stretch>
        </p:blipFill>
        <p:spPr bwMode="auto">
          <a:xfrm>
            <a:off x="1559793" y="3861048"/>
            <a:ext cx="6180559" cy="2777999"/>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980728"/>
            <a:ext cx="8964488" cy="5065712"/>
          </a:xfrm>
        </p:spPr>
        <p:txBody>
          <a:bodyPr/>
          <a:lstStyle/>
          <a:p>
            <a:pPr>
              <a:buNone/>
            </a:pPr>
            <a:r>
              <a:rPr lang="en-US" sz="2400" b="1" dirty="0" smtClean="0"/>
              <a:t>9.3.4 Late Arrival Exception Handling</a:t>
            </a:r>
          </a:p>
          <a:p>
            <a:pPr>
              <a:buNone/>
            </a:pPr>
            <a:r>
              <a:rPr lang="en-US" sz="2400" dirty="0" smtClean="0"/>
              <a:t>Used to improve interrupt latency:</a:t>
            </a:r>
          </a:p>
          <a:p>
            <a:r>
              <a:rPr lang="en-US" sz="2000" dirty="0" smtClean="0"/>
              <a:t>When an exception takes place and the processor has started the stacking process, if a new exception arrives with higher preemption priority, the late arrival exception will be processed first.</a:t>
            </a:r>
          </a:p>
        </p:txBody>
      </p:sp>
      <p:pic>
        <p:nvPicPr>
          <p:cNvPr id="79874" name="Picture 2"/>
          <p:cNvPicPr>
            <a:picLocks noChangeAspect="1" noChangeArrowheads="1"/>
          </p:cNvPicPr>
          <p:nvPr/>
        </p:nvPicPr>
        <p:blipFill>
          <a:blip r:embed="rId2" cstate="print"/>
          <a:srcRect/>
          <a:stretch>
            <a:fillRect/>
          </a:stretch>
        </p:blipFill>
        <p:spPr bwMode="auto">
          <a:xfrm>
            <a:off x="755576" y="3015560"/>
            <a:ext cx="7397080" cy="3653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79512" y="980728"/>
            <a:ext cx="8964488" cy="5065712"/>
          </a:xfrm>
        </p:spPr>
        <p:txBody>
          <a:bodyPr/>
          <a:lstStyle/>
          <a:p>
            <a:pPr>
              <a:buNone/>
            </a:pPr>
            <a:r>
              <a:rPr lang="en-US" sz="2400" b="1" dirty="0" smtClean="0"/>
              <a:t>9.3.5 Faults Related to Interrupts</a:t>
            </a:r>
          </a:p>
          <a:p>
            <a:r>
              <a:rPr lang="en-US" sz="2400" b="1" dirty="0" smtClean="0"/>
              <a:t>Stacking faults: </a:t>
            </a:r>
            <a:r>
              <a:rPr lang="en-US" sz="2400" dirty="0" smtClean="0"/>
              <a:t>a bus fault exception will be triggered or pended</a:t>
            </a:r>
          </a:p>
          <a:p>
            <a:r>
              <a:rPr lang="en-US" sz="2400" b="1" smtClean="0"/>
              <a:t>Un-stacking </a:t>
            </a:r>
            <a:r>
              <a:rPr lang="en-US" sz="2400" b="1" dirty="0" smtClean="0"/>
              <a:t>faults: </a:t>
            </a:r>
            <a:r>
              <a:rPr lang="en-US" sz="2400" dirty="0" smtClean="0"/>
              <a:t>a bus fault exception will be triggered or pended</a:t>
            </a:r>
          </a:p>
          <a:p>
            <a:r>
              <a:rPr lang="en-US" sz="2400" b="1" dirty="0" smtClean="0"/>
              <a:t>Vector fetch faults: </a:t>
            </a:r>
            <a:r>
              <a:rPr lang="en-US" sz="2400" dirty="0" smtClean="0"/>
              <a:t>the hard fault handler will be executed</a:t>
            </a:r>
          </a:p>
          <a:p>
            <a:r>
              <a:rPr lang="en-US" sz="2400" b="1" dirty="0" smtClean="0"/>
              <a:t>Invalid return faults:</a:t>
            </a:r>
            <a:r>
              <a:rPr lang="en-US" sz="2400" dirty="0" smtClean="0"/>
              <a:t> If the EXC_RETURN number is invalid or does not match the state of the processor, the usage fault handler will be triggered or pended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2" descr="shadow wide"/>
          <p:cNvPicPr>
            <a:picLocks noChangeAspect="1" noChangeArrowheads="1"/>
          </p:cNvPicPr>
          <p:nvPr/>
        </p:nvPicPr>
        <p:blipFill>
          <a:blip r:embed="rId2" cstate="print"/>
          <a:srcRect/>
          <a:stretch>
            <a:fillRect/>
          </a:stretch>
        </p:blipFill>
        <p:spPr bwMode="auto">
          <a:xfrm>
            <a:off x="838200" y="5638800"/>
            <a:ext cx="8305800" cy="990600"/>
          </a:xfrm>
          <a:prstGeom prst="rect">
            <a:avLst/>
          </a:prstGeom>
          <a:noFill/>
          <a:ln w="9525">
            <a:noFill/>
            <a:miter lim="800000"/>
            <a:headEnd/>
            <a:tailEnd/>
          </a:ln>
        </p:spPr>
      </p:pic>
      <p:sp>
        <p:nvSpPr>
          <p:cNvPr id="111619" name="Rectangle 2"/>
          <p:cNvSpPr>
            <a:spLocks noGrp="1" noChangeArrowheads="1"/>
          </p:cNvSpPr>
          <p:nvPr>
            <p:ph type="body" sz="half" idx="1"/>
          </p:nvPr>
        </p:nvSpPr>
        <p:spPr>
          <a:xfrm>
            <a:off x="457200" y="822325"/>
            <a:ext cx="8218488" cy="533400"/>
          </a:xfrm>
        </p:spPr>
        <p:txBody>
          <a:bodyPr/>
          <a:lstStyle/>
          <a:p>
            <a:pPr eaLnBrk="1" hangingPunct="1">
              <a:buFontTx/>
              <a:buNone/>
            </a:pPr>
            <a:r>
              <a:rPr lang="en-US" altLang="zh-CN" sz="2000" b="1" smtClean="0">
                <a:solidFill>
                  <a:srgbClr val="7F4D78"/>
                </a:solidFill>
              </a:rPr>
              <a:t>3 bits of priority level</a:t>
            </a:r>
          </a:p>
        </p:txBody>
      </p:sp>
      <p:sp>
        <p:nvSpPr>
          <p:cNvPr id="111620" name="Rectangle 3"/>
          <p:cNvSpPr>
            <a:spLocks noChangeArrowheads="1"/>
          </p:cNvSpPr>
          <p:nvPr/>
        </p:nvSpPr>
        <p:spPr bwMode="auto">
          <a:xfrm>
            <a:off x="457200" y="3341688"/>
            <a:ext cx="7056438" cy="396875"/>
          </a:xfrm>
          <a:prstGeom prst="rect">
            <a:avLst/>
          </a:prstGeom>
          <a:noFill/>
          <a:ln w="9525">
            <a:noFill/>
            <a:miter lim="800000"/>
            <a:headEnd/>
            <a:tailEnd/>
          </a:ln>
        </p:spPr>
        <p:txBody>
          <a:bodyPr>
            <a:spAutoFit/>
          </a:bodyPr>
          <a:lstStyle/>
          <a:p>
            <a:pPr algn="l"/>
            <a:r>
              <a:rPr lang="en-US" altLang="zh-CN" sz="2000" b="1">
                <a:solidFill>
                  <a:srgbClr val="7F4D78"/>
                </a:solidFill>
                <a:ea typeface="宋体" pitchFamily="2" charset="-122"/>
              </a:rPr>
              <a:t>4 bits of priority level</a:t>
            </a:r>
          </a:p>
        </p:txBody>
      </p:sp>
      <p:sp>
        <p:nvSpPr>
          <p:cNvPr id="111621" name="Rectangle 4"/>
          <p:cNvSpPr>
            <a:spLocks noChangeArrowheads="1"/>
          </p:cNvSpPr>
          <p:nvPr/>
        </p:nvSpPr>
        <p:spPr bwMode="auto">
          <a:xfrm>
            <a:off x="1079500" y="5791200"/>
            <a:ext cx="8064500" cy="427038"/>
          </a:xfrm>
          <a:prstGeom prst="rect">
            <a:avLst/>
          </a:prstGeom>
          <a:noFill/>
          <a:ln w="9525">
            <a:noFill/>
            <a:miter lim="800000"/>
            <a:headEnd/>
            <a:tailEnd/>
          </a:ln>
        </p:spPr>
        <p:txBody>
          <a:bodyPr>
            <a:spAutoFit/>
          </a:bodyPr>
          <a:lstStyle/>
          <a:p>
            <a:pPr algn="l">
              <a:lnSpc>
                <a:spcPct val="110000"/>
              </a:lnSpc>
              <a:spcBef>
                <a:spcPct val="20000"/>
              </a:spcBef>
              <a:buSzPct val="120000"/>
            </a:pPr>
            <a:r>
              <a:rPr lang="en-US" altLang="zh-CN" sz="2000"/>
              <a:t>The minimum number of implemented priority register widths is 3 bits.</a:t>
            </a:r>
          </a:p>
        </p:txBody>
      </p:sp>
      <p:graphicFrame>
        <p:nvGraphicFramePr>
          <p:cNvPr id="922629" name="Group 5"/>
          <p:cNvGraphicFramePr>
            <a:graphicFrameLocks noGrp="1"/>
          </p:cNvGraphicFramePr>
          <p:nvPr/>
        </p:nvGraphicFramePr>
        <p:xfrm>
          <a:off x="1536700" y="1543050"/>
          <a:ext cx="6096000" cy="1200151"/>
        </p:xfrm>
        <a:graphic>
          <a:graphicData uri="http://schemas.openxmlformats.org/drawingml/2006/table">
            <a:tbl>
              <a:tblPr/>
              <a:tblGrid>
                <a:gridCol w="762000"/>
                <a:gridCol w="762000"/>
                <a:gridCol w="762000"/>
                <a:gridCol w="762000"/>
                <a:gridCol w="762000"/>
                <a:gridCol w="762000"/>
                <a:gridCol w="762000"/>
                <a:gridCol w="762000"/>
              </a:tblGrid>
              <a:tr h="620713">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dirty="0" smtClean="0">
                          <a:ln>
                            <a:noFill/>
                          </a:ln>
                          <a:solidFill>
                            <a:srgbClr val="133984"/>
                          </a:solidFill>
                          <a:effectLst/>
                          <a:latin typeface="Arial" charset="0"/>
                          <a:ea typeface="黑体" pitchFamily="2" charset="-122"/>
                        </a:rPr>
                        <a:t>Bit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gridSpan="3">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Implemented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5">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dirty="0" smtClean="0">
                          <a:ln>
                            <a:noFill/>
                          </a:ln>
                          <a:solidFill>
                            <a:srgbClr val="133984"/>
                          </a:solidFill>
                          <a:effectLst/>
                          <a:latin typeface="Arial" charset="0"/>
                          <a:ea typeface="黑体" pitchFamily="2" charset="-122"/>
                        </a:rPr>
                        <a:t>Not implemented, read as zero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graphicFrame>
        <p:nvGraphicFramePr>
          <p:cNvPr id="922652" name="Group 28"/>
          <p:cNvGraphicFramePr>
            <a:graphicFrameLocks noGrp="1"/>
          </p:cNvGraphicFramePr>
          <p:nvPr>
            <p:ph sz="half" idx="2"/>
          </p:nvPr>
        </p:nvGraphicFramePr>
        <p:xfrm>
          <a:off x="1439863" y="3975100"/>
          <a:ext cx="6119812" cy="1296988"/>
        </p:xfrm>
        <a:graphic>
          <a:graphicData uri="http://schemas.openxmlformats.org/drawingml/2006/table">
            <a:tbl>
              <a:tblPr/>
              <a:tblGrid>
                <a:gridCol w="765175"/>
                <a:gridCol w="765175"/>
                <a:gridCol w="765175"/>
                <a:gridCol w="765175"/>
                <a:gridCol w="763587"/>
                <a:gridCol w="765175"/>
                <a:gridCol w="765175"/>
                <a:gridCol w="765175"/>
              </a:tblGrid>
              <a:tr h="6159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Bit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gridSpan="4">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Implemented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600" b="1" i="0" u="none" strike="noStrike" cap="none" normalizeH="0" baseline="0" smtClean="0">
                          <a:ln>
                            <a:noFill/>
                          </a:ln>
                          <a:solidFill>
                            <a:srgbClr val="133984"/>
                          </a:solidFill>
                          <a:effectLst/>
                          <a:latin typeface="Arial" charset="0"/>
                          <a:ea typeface="黑体" pitchFamily="2" charset="-122"/>
                        </a:rPr>
                        <a:t>Not implemented, read as zero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111668" name="Picture 51" descr="dglxasset[1]"/>
          <p:cNvPicPr>
            <a:picLocks noChangeAspect="1" noChangeArrowheads="1"/>
          </p:cNvPicPr>
          <p:nvPr/>
        </p:nvPicPr>
        <p:blipFill>
          <a:blip r:embed="rId3" cstate="print"/>
          <a:srcRect/>
          <a:stretch>
            <a:fillRect/>
          </a:stretch>
        </p:blipFill>
        <p:spPr bwMode="auto">
          <a:xfrm>
            <a:off x="228600" y="5486400"/>
            <a:ext cx="769938"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828800" y="6324600"/>
            <a:ext cx="6408738" cy="366713"/>
          </a:xfrm>
          <a:prstGeom prst="rect">
            <a:avLst/>
          </a:prstGeom>
          <a:noFill/>
          <a:ln w="9525">
            <a:noFill/>
            <a:miter lim="800000"/>
            <a:headEnd/>
            <a:tailEnd/>
          </a:ln>
        </p:spPr>
        <p:txBody>
          <a:bodyPr>
            <a:spAutoFit/>
          </a:bodyPr>
          <a:lstStyle/>
          <a:p>
            <a:pPr algn="l"/>
            <a:r>
              <a:rPr lang="en-US" altLang="zh-CN" b="1">
                <a:solidFill>
                  <a:schemeClr val="tx1"/>
                </a:solidFill>
                <a:ea typeface="宋体" pitchFamily="2" charset="-122"/>
              </a:rPr>
              <a:t>Available Priority Levels with 3-Bit or 4-Bit Priority Width</a:t>
            </a:r>
          </a:p>
        </p:txBody>
      </p:sp>
      <p:sp>
        <p:nvSpPr>
          <p:cNvPr id="7172" name="Rectangle 4"/>
          <p:cNvSpPr>
            <a:spLocks noChangeArrowheads="1"/>
          </p:cNvSpPr>
          <p:nvPr/>
        </p:nvSpPr>
        <p:spPr bwMode="auto">
          <a:xfrm>
            <a:off x="0" y="1423988"/>
            <a:ext cx="9144000" cy="0"/>
          </a:xfrm>
          <a:prstGeom prst="rect">
            <a:avLst/>
          </a:prstGeom>
          <a:noFill/>
          <a:ln w="9525">
            <a:noFill/>
            <a:miter lim="800000"/>
            <a:headEnd/>
            <a:tailEnd/>
          </a:ln>
        </p:spPr>
        <p:txBody>
          <a:bodyPr wrap="none" anchor="ctr">
            <a:spAutoFit/>
          </a:bodyPr>
          <a:lstStyle/>
          <a:p>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555776" y="764704"/>
            <a:ext cx="5386933" cy="5423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57200" y="1066800"/>
            <a:ext cx="8229600" cy="820738"/>
          </a:xfrm>
        </p:spPr>
        <p:txBody>
          <a:bodyPr/>
          <a:lstStyle/>
          <a:p>
            <a:pPr marL="0" indent="0" eaLnBrk="1" hangingPunct="1">
              <a:buFontTx/>
              <a:buNone/>
            </a:pPr>
            <a:r>
              <a:rPr lang="en-US" altLang="zh-CN" sz="2000" dirty="0" smtClean="0"/>
              <a:t>Examples of available exception priority levels for devices with 3-bit, 5-bit, and 8-bit priority registers:</a:t>
            </a:r>
          </a:p>
        </p:txBody>
      </p:sp>
      <p:sp>
        <p:nvSpPr>
          <p:cNvPr id="112699" name="Rectangle 59"/>
          <p:cNvSpPr>
            <a:spLocks noChangeArrowheads="1"/>
          </p:cNvSpPr>
          <p:nvPr/>
        </p:nvSpPr>
        <p:spPr bwMode="auto">
          <a:xfrm>
            <a:off x="251520" y="2276872"/>
            <a:ext cx="8604448" cy="338554"/>
          </a:xfrm>
          <a:prstGeom prst="rect">
            <a:avLst/>
          </a:prstGeom>
          <a:noFill/>
          <a:ln w="9525">
            <a:noFill/>
            <a:miter lim="800000"/>
            <a:headEnd/>
            <a:tailEnd/>
          </a:ln>
        </p:spPr>
        <p:txBody>
          <a:bodyPr wrap="square">
            <a:spAutoFit/>
          </a:bodyPr>
          <a:lstStyle/>
          <a:p>
            <a:r>
              <a:rPr lang="en-US" altLang="zh-CN" sz="1600" b="1" dirty="0">
                <a:solidFill>
                  <a:schemeClr val="tx1"/>
                </a:solidFill>
                <a:ea typeface="宋体" pitchFamily="2" charset="-122"/>
              </a:rPr>
              <a:t>Available Priority Levels for </a:t>
            </a:r>
            <a:r>
              <a:rPr lang="en-US" altLang="zh-CN" sz="1600" b="1" dirty="0" smtClean="0">
                <a:solidFill>
                  <a:schemeClr val="tx1"/>
                </a:solidFill>
                <a:ea typeface="宋体" pitchFamily="2" charset="-122"/>
              </a:rPr>
              <a:t>Devices </a:t>
            </a:r>
            <a:r>
              <a:rPr lang="en-US" altLang="zh-CN" sz="1600" b="1" dirty="0">
                <a:solidFill>
                  <a:schemeClr val="tx1"/>
                </a:solidFill>
                <a:ea typeface="宋体" pitchFamily="2" charset="-122"/>
              </a:rPr>
              <a:t>with 3-bit, 5-bit, and 8-bit Priority Level Registers</a:t>
            </a:r>
          </a:p>
        </p:txBody>
      </p:sp>
      <p:pic>
        <p:nvPicPr>
          <p:cNvPr id="11266" name="Picture 2"/>
          <p:cNvPicPr>
            <a:picLocks noChangeAspect="1" noChangeArrowheads="1"/>
          </p:cNvPicPr>
          <p:nvPr/>
        </p:nvPicPr>
        <p:blipFill>
          <a:blip r:embed="rId2" cstate="print"/>
          <a:srcRect/>
          <a:stretch>
            <a:fillRect/>
          </a:stretch>
        </p:blipFill>
        <p:spPr bwMode="auto">
          <a:xfrm>
            <a:off x="251520" y="2897993"/>
            <a:ext cx="8625086" cy="3339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133984"/>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133984"/>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133984"/>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133984"/>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2104</TotalTime>
  <Words>5323</Words>
  <Application>Microsoft Office PowerPoint</Application>
  <PresentationFormat>全屏显示(4:3)</PresentationFormat>
  <Paragraphs>962</Paragraphs>
  <Slides>69</Slides>
  <Notes>0</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69</vt:i4>
      </vt:variant>
    </vt:vector>
  </HeadingPairs>
  <TitlesOfParts>
    <vt:vector size="78" baseType="lpstr">
      <vt:lpstr>黑体</vt:lpstr>
      <vt:lpstr>华文新魏</vt:lpstr>
      <vt:lpstr>宋体</vt:lpstr>
      <vt:lpstr>Arial</vt:lpstr>
      <vt:lpstr>Corbel</vt:lpstr>
      <vt:lpstr>Wingdings</vt:lpstr>
      <vt:lpstr>1_自定义设计方案</vt:lpstr>
      <vt:lpstr>2_自定义设计方案</vt:lpstr>
      <vt:lpstr>Visio</vt:lpstr>
      <vt:lpstr>Cortex-M3 Exceptions and Interrupts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Deciding the Effective Preempt priority and Subpriority Levels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9.3 Interrupt Behavior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Cortex-M3 Memory Systems</dc:title>
  <dc:creator>archee</dc:creator>
  <cp:lastModifiedBy>archee</cp:lastModifiedBy>
  <cp:revision>102</cp:revision>
  <dcterms:created xsi:type="dcterms:W3CDTF">2012-03-30T14:24:59Z</dcterms:created>
  <dcterms:modified xsi:type="dcterms:W3CDTF">2014-02-25T03:36:37Z</dcterms:modified>
</cp:coreProperties>
</file>